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aleway"/>
      <p:regular r:id="rId30"/>
      <p:bold r:id="rId31"/>
      <p:italic r:id="rId32"/>
      <p:boldItalic r:id="rId33"/>
    </p:embeddedFont>
    <p:embeddedFont>
      <p:font typeface="Raleway SemiBold"/>
      <p:regular r:id="rId34"/>
      <p:bold r:id="rId35"/>
      <p:italic r:id="rId36"/>
      <p:boldItalic r:id="rId37"/>
    </p:embeddedFont>
    <p:embeddedFont>
      <p:font typeface="Roboto"/>
      <p:regular r:id="rId38"/>
      <p:bold r:id="rId39"/>
      <p:italic r:id="rId40"/>
      <p:boldItalic r:id="rId41"/>
    </p:embeddedFont>
    <p:embeddedFont>
      <p:font typeface="Roboto Medium"/>
      <p:regular r:id="rId42"/>
      <p:bold r:id="rId43"/>
      <p:italic r:id="rId44"/>
      <p:boldItalic r:id="rId45"/>
    </p:embeddedFont>
    <p:embeddedFont>
      <p:font typeface="Lato"/>
      <p:regular r:id="rId46"/>
      <p:bold r:id="rId47"/>
      <p:italic r:id="rId48"/>
      <p:boldItalic r:id="rId49"/>
    </p:embeddedFont>
    <p:embeddedFont>
      <p:font typeface="Lato Black"/>
      <p:bold r:id="rId50"/>
      <p:boldItalic r:id="rId51"/>
    </p:embeddedFont>
    <p:embeddedFont>
      <p:font typeface="Raleway Medium"/>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42" Type="http://schemas.openxmlformats.org/officeDocument/2006/relationships/font" Target="fonts/RobotoMedium-regular.fntdata"/><Relationship Id="rId41" Type="http://schemas.openxmlformats.org/officeDocument/2006/relationships/font" Target="fonts/Roboto-boldItalic.fntdata"/><Relationship Id="rId44" Type="http://schemas.openxmlformats.org/officeDocument/2006/relationships/font" Target="fonts/RobotoMedium-italic.fntdata"/><Relationship Id="rId43" Type="http://schemas.openxmlformats.org/officeDocument/2006/relationships/font" Target="fonts/RobotoMedium-bold.fntdata"/><Relationship Id="rId46" Type="http://schemas.openxmlformats.org/officeDocument/2006/relationships/font" Target="fonts/Lato-regular.fntdata"/><Relationship Id="rId45" Type="http://schemas.openxmlformats.org/officeDocument/2006/relationships/font" Target="fonts/RobotoMedium-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italic.fntdata"/><Relationship Id="rId47" Type="http://schemas.openxmlformats.org/officeDocument/2006/relationships/font" Target="fonts/Lato-bold.fntdata"/><Relationship Id="rId49"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bold.fntdata"/><Relationship Id="rId30" Type="http://schemas.openxmlformats.org/officeDocument/2006/relationships/font" Target="fonts/Raleway-regular.fntdata"/><Relationship Id="rId33" Type="http://schemas.openxmlformats.org/officeDocument/2006/relationships/font" Target="fonts/Raleway-boldItalic.fntdata"/><Relationship Id="rId32" Type="http://schemas.openxmlformats.org/officeDocument/2006/relationships/font" Target="fonts/Raleway-italic.fntdata"/><Relationship Id="rId35" Type="http://schemas.openxmlformats.org/officeDocument/2006/relationships/font" Target="fonts/RalewaySemiBold-bold.fntdata"/><Relationship Id="rId34" Type="http://schemas.openxmlformats.org/officeDocument/2006/relationships/font" Target="fonts/RalewaySemiBold-regular.fntdata"/><Relationship Id="rId37" Type="http://schemas.openxmlformats.org/officeDocument/2006/relationships/font" Target="fonts/RalewaySemiBold-boldItalic.fntdata"/><Relationship Id="rId36" Type="http://schemas.openxmlformats.org/officeDocument/2006/relationships/font" Target="fonts/RalewaySemiBold-italic.fntdata"/><Relationship Id="rId39" Type="http://schemas.openxmlformats.org/officeDocument/2006/relationships/font" Target="fonts/Roboto-bold.fntdata"/><Relationship Id="rId38" Type="http://schemas.openxmlformats.org/officeDocument/2006/relationships/font" Target="fonts/Roboto-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atoBlack-boldItalic.fntdata"/><Relationship Id="rId50" Type="http://schemas.openxmlformats.org/officeDocument/2006/relationships/font" Target="fonts/LatoBlack-bold.fntdata"/><Relationship Id="rId53" Type="http://schemas.openxmlformats.org/officeDocument/2006/relationships/font" Target="fonts/RalewayMedium-bold.fntdata"/><Relationship Id="rId52" Type="http://schemas.openxmlformats.org/officeDocument/2006/relationships/font" Target="fonts/RalewayMedium-regular.fntdata"/><Relationship Id="rId11" Type="http://schemas.openxmlformats.org/officeDocument/2006/relationships/slide" Target="slides/slide6.xml"/><Relationship Id="rId55" Type="http://schemas.openxmlformats.org/officeDocument/2006/relationships/font" Target="fonts/RalewayMedium-boldItalic.fntdata"/><Relationship Id="rId10" Type="http://schemas.openxmlformats.org/officeDocument/2006/relationships/slide" Target="slides/slide5.xml"/><Relationship Id="rId54" Type="http://schemas.openxmlformats.org/officeDocument/2006/relationships/font" Target="fonts/RalewayMedium-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546b86059160f0f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546b86059160f0f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546b86059160f0f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546b86059160f0f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546b86059160f0f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546b86059160f0f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5bf86632eb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5bf86632eb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5c31564a18_0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5c31564a18_0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5d40aaf602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5d40aaf602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5c31564a18_0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5c31564a18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546b86059160f0f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546b86059160f0f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5d40aaf60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5d40aaf60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5d40aaf60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5d40aaf60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5c31564a18_0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5c31564a18_0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5bf86632eb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5bf86632eb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546b86059160f0f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546b86059160f0f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546b86059160f0f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546b86059160f0f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d9c67055b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d9c67055b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546b86059160f0f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546b86059160f0f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5bf86632eb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5bf86632eb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546b86059160f0f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546b86059160f0f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546b86059160f0f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546b86059160f0f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546b86059160f0f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546b86059160f0f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546b86059160f0f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546b86059160f0f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546b86059160f0f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546b86059160f0f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6.png"/><Relationship Id="rId6"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6.png"/><Relationship Id="rId4" Type="http://schemas.openxmlformats.org/officeDocument/2006/relationships/image" Target="../media/image29.png"/><Relationship Id="rId5"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s>
</file>

<file path=ppt/slides/_rels/slide2.xml.rels><?xml version="1.0" encoding="UTF-8" standalone="yes"?><Relationships xmlns="http://schemas.openxmlformats.org/package/2006/relationships"><Relationship Id="rId11" Type="http://schemas.openxmlformats.org/officeDocument/2006/relationships/image" Target="../media/image20.jpg"/><Relationship Id="rId10" Type="http://schemas.openxmlformats.org/officeDocument/2006/relationships/image" Target="../media/image3.jpg"/><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3.jpg"/><Relationship Id="rId4" Type="http://schemas.openxmlformats.org/officeDocument/2006/relationships/image" Target="../media/image18.jpg"/><Relationship Id="rId9" Type="http://schemas.openxmlformats.org/officeDocument/2006/relationships/image" Target="../media/image4.jpg"/><Relationship Id="rId5" Type="http://schemas.openxmlformats.org/officeDocument/2006/relationships/image" Target="../media/image13.jpg"/><Relationship Id="rId6" Type="http://schemas.openxmlformats.org/officeDocument/2006/relationships/image" Target="../media/image12.jpg"/><Relationship Id="rId7" Type="http://schemas.openxmlformats.org/officeDocument/2006/relationships/image" Target="../media/image19.jpg"/><Relationship Id="rId8"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7"/>
          <p:cNvSpPr txBox="1"/>
          <p:nvPr>
            <p:ph type="ctrTitle"/>
          </p:nvPr>
        </p:nvSpPr>
        <p:spPr>
          <a:xfrm>
            <a:off x="729450" y="1322450"/>
            <a:ext cx="37878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Predictive </a:t>
            </a:r>
            <a:r>
              <a:rPr lang="en"/>
              <a:t>Maintenance</a:t>
            </a:r>
            <a:endParaRPr/>
          </a:p>
        </p:txBody>
      </p:sp>
      <p:sp>
        <p:nvSpPr>
          <p:cNvPr id="136" name="Google Shape;136;p17"/>
          <p:cNvSpPr txBox="1"/>
          <p:nvPr>
            <p:ph idx="1" type="subTitle"/>
          </p:nvPr>
        </p:nvSpPr>
        <p:spPr>
          <a:xfrm>
            <a:off x="729600" y="2921750"/>
            <a:ext cx="3787800" cy="8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a:t>
            </a:r>
            <a:r>
              <a:rPr b="1" lang="en"/>
              <a:t>Next Level Analytics</a:t>
            </a:r>
            <a:endParaRPr b="1"/>
          </a:p>
        </p:txBody>
      </p:sp>
      <p:pic>
        <p:nvPicPr>
          <p:cNvPr id="137" name="Google Shape;137;p17"/>
          <p:cNvPicPr preferRelativeResize="0"/>
          <p:nvPr/>
        </p:nvPicPr>
        <p:blipFill>
          <a:blip r:embed="rId3">
            <a:alphaModFix/>
          </a:blip>
          <a:stretch>
            <a:fillRect/>
          </a:stretch>
        </p:blipFill>
        <p:spPr>
          <a:xfrm>
            <a:off x="4669800" y="152400"/>
            <a:ext cx="4321800" cy="4321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Purpose of Project</a:t>
            </a:r>
            <a:endParaRPr/>
          </a:p>
        </p:txBody>
      </p:sp>
      <p:pic>
        <p:nvPicPr>
          <p:cNvPr id="278" name="Google Shape;278;p26"/>
          <p:cNvPicPr preferRelativeResize="0"/>
          <p:nvPr/>
        </p:nvPicPr>
        <p:blipFill>
          <a:blip r:embed="rId3">
            <a:alphaModFix/>
          </a:blip>
          <a:stretch>
            <a:fillRect/>
          </a:stretch>
        </p:blipFill>
        <p:spPr>
          <a:xfrm>
            <a:off x="3430834" y="681076"/>
            <a:ext cx="4987024" cy="3888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7"/>
          <p:cNvSpPr txBox="1"/>
          <p:nvPr>
            <p:ph type="title"/>
          </p:nvPr>
        </p:nvSpPr>
        <p:spPr>
          <a:xfrm>
            <a:off x="729450" y="1318650"/>
            <a:ext cx="7688700" cy="1253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0" lang="en" sz="1100">
                <a:solidFill>
                  <a:schemeClr val="accent1"/>
                </a:solidFill>
                <a:latin typeface="Raleway SemiBold"/>
                <a:ea typeface="Raleway SemiBold"/>
                <a:cs typeface="Raleway SemiBold"/>
                <a:sym typeface="Raleway SemiBold"/>
              </a:rPr>
              <a:t>The purpose of the predictive maintenance project is to proactively manage and maintain equipment and machinery by leveraging data analysis and predictive insights. </a:t>
            </a:r>
            <a:endParaRPr b="0" sz="1100">
              <a:solidFill>
                <a:schemeClr val="accent1"/>
              </a:solidFill>
              <a:latin typeface="Raleway SemiBold"/>
              <a:ea typeface="Raleway SemiBold"/>
              <a:cs typeface="Raleway SemiBold"/>
              <a:sym typeface="Raleway SemiBold"/>
            </a:endParaRPr>
          </a:p>
          <a:p>
            <a:pPr indent="0" lvl="0" marL="0" rtl="0" algn="just">
              <a:spcBef>
                <a:spcPts val="1600"/>
              </a:spcBef>
              <a:spcAft>
                <a:spcPts val="1600"/>
              </a:spcAft>
              <a:buNone/>
            </a:pPr>
            <a:r>
              <a:rPr b="0" lang="en" sz="1100">
                <a:solidFill>
                  <a:schemeClr val="accent1"/>
                </a:solidFill>
                <a:latin typeface="Raleway SemiBold"/>
                <a:ea typeface="Raleway SemiBold"/>
                <a:cs typeface="Raleway SemiBold"/>
                <a:sym typeface="Raleway SemiBold"/>
              </a:rPr>
              <a:t>The primary objectives and purposes of implementing predictive maintenance are as follows:</a:t>
            </a:r>
            <a:endParaRPr b="0" sz="1100">
              <a:latin typeface="Raleway SemiBold"/>
              <a:ea typeface="Raleway SemiBold"/>
              <a:cs typeface="Raleway SemiBold"/>
              <a:sym typeface="Raleway SemiBold"/>
            </a:endParaRPr>
          </a:p>
        </p:txBody>
      </p:sp>
      <p:sp>
        <p:nvSpPr>
          <p:cNvPr id="284" name="Google Shape;284;p27"/>
          <p:cNvSpPr txBox="1"/>
          <p:nvPr/>
        </p:nvSpPr>
        <p:spPr>
          <a:xfrm>
            <a:off x="-860000" y="1652150"/>
            <a:ext cx="1265100" cy="293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t/>
            </a:r>
            <a:endParaRPr sz="1100">
              <a:solidFill>
                <a:schemeClr val="accent1"/>
              </a:solidFill>
              <a:latin typeface="Raleway"/>
              <a:ea typeface="Raleway"/>
              <a:cs typeface="Raleway"/>
              <a:sym typeface="Raleway"/>
            </a:endParaRPr>
          </a:p>
        </p:txBody>
      </p:sp>
      <p:sp>
        <p:nvSpPr>
          <p:cNvPr id="285" name="Google Shape;285;p27"/>
          <p:cNvSpPr txBox="1"/>
          <p:nvPr/>
        </p:nvSpPr>
        <p:spPr>
          <a:xfrm>
            <a:off x="5897150" y="3962600"/>
            <a:ext cx="1558500" cy="7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286" name="Google Shape;286;p27"/>
          <p:cNvPicPr preferRelativeResize="0"/>
          <p:nvPr/>
        </p:nvPicPr>
        <p:blipFill>
          <a:blip r:embed="rId3">
            <a:alphaModFix/>
          </a:blip>
          <a:stretch>
            <a:fillRect/>
          </a:stretch>
        </p:blipFill>
        <p:spPr>
          <a:xfrm>
            <a:off x="3438525" y="2411750"/>
            <a:ext cx="2266950" cy="2266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8"/>
          <p:cNvSpPr/>
          <p:nvPr/>
        </p:nvSpPr>
        <p:spPr>
          <a:xfrm>
            <a:off x="3487118" y="1476775"/>
            <a:ext cx="2210700" cy="2210700"/>
          </a:xfrm>
          <a:prstGeom prst="rect">
            <a:avLst/>
          </a:prstGeom>
          <a:solidFill>
            <a:srgbClr val="65F0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8"/>
          <p:cNvSpPr txBox="1"/>
          <p:nvPr/>
        </p:nvSpPr>
        <p:spPr>
          <a:xfrm>
            <a:off x="3930493" y="1796750"/>
            <a:ext cx="1360800" cy="1552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rgbClr val="0B7140"/>
                </a:solidFill>
                <a:latin typeface="Roboto"/>
                <a:ea typeface="Roboto"/>
                <a:cs typeface="Roboto"/>
                <a:sym typeface="Roboto"/>
              </a:rPr>
              <a:t>Purpose</a:t>
            </a:r>
            <a:endParaRPr b="1" sz="1600">
              <a:solidFill>
                <a:srgbClr val="0B7140"/>
              </a:solidFill>
            </a:endParaRPr>
          </a:p>
        </p:txBody>
      </p:sp>
      <p:grpSp>
        <p:nvGrpSpPr>
          <p:cNvPr id="293" name="Google Shape;293;p28"/>
          <p:cNvGrpSpPr/>
          <p:nvPr/>
        </p:nvGrpSpPr>
        <p:grpSpPr>
          <a:xfrm>
            <a:off x="5413943" y="1190875"/>
            <a:ext cx="801301" cy="2120149"/>
            <a:chOff x="5413943" y="1190875"/>
            <a:chExt cx="801301" cy="2120149"/>
          </a:xfrm>
        </p:grpSpPr>
        <p:sp>
          <p:nvSpPr>
            <p:cNvPr id="294" name="Google Shape;294;p28"/>
            <p:cNvSpPr txBox="1"/>
            <p:nvPr/>
          </p:nvSpPr>
          <p:spPr>
            <a:xfrm rot="5400740">
              <a:off x="5339693" y="2435474"/>
              <a:ext cx="1393200" cy="357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900">
                  <a:solidFill>
                    <a:srgbClr val="0B7140"/>
                  </a:solidFill>
                  <a:latin typeface="Raleway"/>
                  <a:ea typeface="Raleway"/>
                  <a:cs typeface="Raleway"/>
                  <a:sym typeface="Raleway"/>
                </a:rPr>
                <a:t>Equipment Reliability</a:t>
              </a:r>
              <a:endParaRPr b="1" sz="900">
                <a:solidFill>
                  <a:srgbClr val="0B7140"/>
                </a:solidFill>
              </a:endParaRPr>
            </a:p>
          </p:txBody>
        </p:sp>
        <p:sp>
          <p:nvSpPr>
            <p:cNvPr id="295" name="Google Shape;295;p28"/>
            <p:cNvSpPr/>
            <p:nvPr/>
          </p:nvSpPr>
          <p:spPr>
            <a:xfrm>
              <a:off x="5413943" y="1190875"/>
              <a:ext cx="565200" cy="565500"/>
            </a:xfrm>
            <a:prstGeom prst="ellipse">
              <a:avLst/>
            </a:prstGeom>
            <a:solidFill>
              <a:srgbClr val="085631"/>
            </a:solidFill>
            <a:ln>
              <a:noFill/>
            </a:ln>
            <a:effectLst>
              <a:outerShdw blurRad="57150" rotWithShape="0" algn="bl" dir="5400000" dist="19050">
                <a:srgbClr val="212121">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Medium"/>
                  <a:ea typeface="Roboto Medium"/>
                  <a:cs typeface="Roboto Medium"/>
                  <a:sym typeface="Roboto Medium"/>
                </a:rPr>
                <a:t>01</a:t>
              </a:r>
              <a:endParaRPr sz="1200">
                <a:solidFill>
                  <a:srgbClr val="FFFFFF"/>
                </a:solidFill>
                <a:latin typeface="Roboto Medium"/>
                <a:ea typeface="Roboto Medium"/>
                <a:cs typeface="Roboto Medium"/>
                <a:sym typeface="Roboto Medium"/>
              </a:endParaRPr>
            </a:p>
          </p:txBody>
        </p:sp>
      </p:grpSp>
      <p:grpSp>
        <p:nvGrpSpPr>
          <p:cNvPr id="296" name="Google Shape;296;p28"/>
          <p:cNvGrpSpPr/>
          <p:nvPr/>
        </p:nvGrpSpPr>
        <p:grpSpPr>
          <a:xfrm>
            <a:off x="3894118" y="3401025"/>
            <a:ext cx="2085025" cy="845113"/>
            <a:chOff x="3894118" y="3401025"/>
            <a:chExt cx="2085025" cy="845113"/>
          </a:xfrm>
        </p:grpSpPr>
        <p:sp>
          <p:nvSpPr>
            <p:cNvPr id="297" name="Google Shape;297;p28"/>
            <p:cNvSpPr txBox="1"/>
            <p:nvPr/>
          </p:nvSpPr>
          <p:spPr>
            <a:xfrm rot="738">
              <a:off x="3894268" y="3888387"/>
              <a:ext cx="1397100" cy="357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900">
                  <a:solidFill>
                    <a:srgbClr val="0B7140"/>
                  </a:solidFill>
                  <a:latin typeface="Roboto"/>
                  <a:ea typeface="Roboto"/>
                  <a:cs typeface="Roboto"/>
                  <a:sym typeface="Roboto"/>
                </a:rPr>
                <a:t>Cost Reduction</a:t>
              </a:r>
              <a:endParaRPr b="1" sz="900">
                <a:solidFill>
                  <a:srgbClr val="0B7140"/>
                </a:solidFill>
              </a:endParaRPr>
            </a:p>
          </p:txBody>
        </p:sp>
        <p:sp>
          <p:nvSpPr>
            <p:cNvPr id="298" name="Google Shape;298;p28"/>
            <p:cNvSpPr/>
            <p:nvPr/>
          </p:nvSpPr>
          <p:spPr>
            <a:xfrm>
              <a:off x="5413943" y="3401025"/>
              <a:ext cx="565200" cy="565500"/>
            </a:xfrm>
            <a:prstGeom prst="ellipse">
              <a:avLst/>
            </a:prstGeom>
            <a:solidFill>
              <a:srgbClr val="0B7140"/>
            </a:solidFill>
            <a:ln>
              <a:noFill/>
            </a:ln>
            <a:effectLst>
              <a:outerShdw blurRad="57150" rotWithShape="0" algn="bl" dir="5400000" dist="19050">
                <a:srgbClr val="212121">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Medium"/>
                  <a:ea typeface="Roboto Medium"/>
                  <a:cs typeface="Roboto Medium"/>
                  <a:sym typeface="Roboto Medium"/>
                </a:rPr>
                <a:t>02</a:t>
              </a:r>
              <a:endParaRPr sz="1200">
                <a:solidFill>
                  <a:srgbClr val="FFFFFF"/>
                </a:solidFill>
                <a:latin typeface="Roboto Medium"/>
                <a:ea typeface="Roboto Medium"/>
                <a:cs typeface="Roboto Medium"/>
                <a:sym typeface="Roboto Medium"/>
              </a:endParaRPr>
            </a:p>
          </p:txBody>
        </p:sp>
      </p:grpSp>
      <p:grpSp>
        <p:nvGrpSpPr>
          <p:cNvPr id="299" name="Google Shape;299;p28"/>
          <p:cNvGrpSpPr/>
          <p:nvPr/>
        </p:nvGrpSpPr>
        <p:grpSpPr>
          <a:xfrm>
            <a:off x="2930807" y="1936800"/>
            <a:ext cx="832061" cy="2029725"/>
            <a:chOff x="2930807" y="1936800"/>
            <a:chExt cx="832061" cy="2029725"/>
          </a:xfrm>
        </p:grpSpPr>
        <p:sp>
          <p:nvSpPr>
            <p:cNvPr id="300" name="Google Shape;300;p28"/>
            <p:cNvSpPr txBox="1"/>
            <p:nvPr/>
          </p:nvSpPr>
          <p:spPr>
            <a:xfrm rot="-5402007">
              <a:off x="2339207" y="2528850"/>
              <a:ext cx="1541700" cy="357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900">
                  <a:solidFill>
                    <a:srgbClr val="0B7743"/>
                  </a:solidFill>
                  <a:latin typeface="Roboto"/>
                  <a:ea typeface="Roboto"/>
                  <a:cs typeface="Roboto"/>
                  <a:sym typeface="Roboto"/>
                </a:rPr>
                <a:t>Efficiency Improvement</a:t>
              </a:r>
              <a:endParaRPr b="1" sz="900">
                <a:solidFill>
                  <a:srgbClr val="0B7743"/>
                </a:solidFill>
              </a:endParaRPr>
            </a:p>
          </p:txBody>
        </p:sp>
        <p:sp>
          <p:nvSpPr>
            <p:cNvPr id="301" name="Google Shape;301;p28"/>
            <p:cNvSpPr/>
            <p:nvPr/>
          </p:nvSpPr>
          <p:spPr>
            <a:xfrm>
              <a:off x="3197668" y="3401025"/>
              <a:ext cx="565200" cy="565500"/>
            </a:xfrm>
            <a:prstGeom prst="ellipse">
              <a:avLst/>
            </a:prstGeom>
            <a:solidFill>
              <a:srgbClr val="0B7743"/>
            </a:solidFill>
            <a:ln>
              <a:noFill/>
            </a:ln>
            <a:effectLst>
              <a:outerShdw blurRad="57150" rotWithShape="0" algn="bl" dir="5400000" dist="19050">
                <a:srgbClr val="212121">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Medium"/>
                  <a:ea typeface="Roboto Medium"/>
                  <a:cs typeface="Roboto Medium"/>
                  <a:sym typeface="Roboto Medium"/>
                </a:rPr>
                <a:t>03</a:t>
              </a:r>
              <a:endParaRPr sz="1200">
                <a:solidFill>
                  <a:srgbClr val="FFFFFF"/>
                </a:solidFill>
                <a:latin typeface="Roboto Medium"/>
                <a:ea typeface="Roboto Medium"/>
                <a:cs typeface="Roboto Medium"/>
                <a:sym typeface="Roboto Medium"/>
              </a:endParaRPr>
            </a:p>
          </p:txBody>
        </p:sp>
      </p:grpSp>
      <p:grpSp>
        <p:nvGrpSpPr>
          <p:cNvPr id="302" name="Google Shape;302;p28"/>
          <p:cNvGrpSpPr/>
          <p:nvPr/>
        </p:nvGrpSpPr>
        <p:grpSpPr>
          <a:xfrm>
            <a:off x="3197668" y="917100"/>
            <a:ext cx="2132276" cy="839275"/>
            <a:chOff x="3197668" y="917100"/>
            <a:chExt cx="2132276" cy="839275"/>
          </a:xfrm>
        </p:grpSpPr>
        <p:sp>
          <p:nvSpPr>
            <p:cNvPr id="303" name="Google Shape;303;p28"/>
            <p:cNvSpPr txBox="1"/>
            <p:nvPr/>
          </p:nvSpPr>
          <p:spPr>
            <a:xfrm rot="745">
              <a:off x="3945294" y="917250"/>
              <a:ext cx="1384500" cy="357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900">
                  <a:solidFill>
                    <a:srgbClr val="0C8148"/>
                  </a:solidFill>
                  <a:latin typeface="Roboto"/>
                  <a:ea typeface="Roboto"/>
                  <a:cs typeface="Roboto"/>
                  <a:sym typeface="Roboto"/>
                </a:rPr>
                <a:t>Safety Enhancement</a:t>
              </a:r>
              <a:endParaRPr b="1" sz="900">
                <a:solidFill>
                  <a:srgbClr val="0C8148"/>
                </a:solidFill>
              </a:endParaRPr>
            </a:p>
          </p:txBody>
        </p:sp>
        <p:sp>
          <p:nvSpPr>
            <p:cNvPr id="304" name="Google Shape;304;p28"/>
            <p:cNvSpPr/>
            <p:nvPr/>
          </p:nvSpPr>
          <p:spPr>
            <a:xfrm>
              <a:off x="3197668" y="1190875"/>
              <a:ext cx="565200" cy="565500"/>
            </a:xfrm>
            <a:prstGeom prst="ellipse">
              <a:avLst/>
            </a:prstGeom>
            <a:solidFill>
              <a:srgbClr val="0C8148"/>
            </a:solidFill>
            <a:ln>
              <a:noFill/>
            </a:ln>
            <a:effectLst>
              <a:outerShdw blurRad="57150" rotWithShape="0" algn="bl" dir="5400000" dist="19050">
                <a:srgbClr val="212121">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Medium"/>
                  <a:ea typeface="Roboto Medium"/>
                  <a:cs typeface="Roboto Medium"/>
                  <a:sym typeface="Roboto Medium"/>
                </a:rPr>
                <a:t>04</a:t>
              </a:r>
              <a:endParaRPr sz="1200">
                <a:solidFill>
                  <a:srgbClr val="FFFFFF"/>
                </a:solidFill>
                <a:latin typeface="Roboto Medium"/>
                <a:ea typeface="Roboto Medium"/>
                <a:cs typeface="Roboto Medium"/>
                <a:sym typeface="Roboto Medium"/>
              </a:endParaRPr>
            </a:p>
          </p:txBody>
        </p:sp>
      </p:grpSp>
      <p:pic>
        <p:nvPicPr>
          <p:cNvPr id="305" name="Google Shape;305;p28"/>
          <p:cNvPicPr preferRelativeResize="0"/>
          <p:nvPr/>
        </p:nvPicPr>
        <p:blipFill>
          <a:blip r:embed="rId3">
            <a:alphaModFix/>
          </a:blip>
          <a:stretch>
            <a:fillRect/>
          </a:stretch>
        </p:blipFill>
        <p:spPr>
          <a:xfrm>
            <a:off x="5413950" y="2263175"/>
            <a:ext cx="617149" cy="617149"/>
          </a:xfrm>
          <a:prstGeom prst="rect">
            <a:avLst/>
          </a:prstGeom>
          <a:noFill/>
          <a:ln>
            <a:noFill/>
          </a:ln>
        </p:spPr>
      </p:pic>
      <p:pic>
        <p:nvPicPr>
          <p:cNvPr id="306" name="Google Shape;306;p28"/>
          <p:cNvPicPr preferRelativeResize="0"/>
          <p:nvPr/>
        </p:nvPicPr>
        <p:blipFill rotWithShape="1">
          <a:blip r:embed="rId4">
            <a:alphaModFix/>
          </a:blip>
          <a:srcRect b="0" l="0" r="0" t="0"/>
          <a:stretch/>
        </p:blipFill>
        <p:spPr>
          <a:xfrm>
            <a:off x="4302325" y="3348950"/>
            <a:ext cx="617151" cy="617171"/>
          </a:xfrm>
          <a:prstGeom prst="rect">
            <a:avLst/>
          </a:prstGeom>
          <a:noFill/>
          <a:ln>
            <a:noFill/>
          </a:ln>
        </p:spPr>
      </p:pic>
      <p:pic>
        <p:nvPicPr>
          <p:cNvPr id="307" name="Google Shape;307;p28"/>
          <p:cNvPicPr preferRelativeResize="0"/>
          <p:nvPr/>
        </p:nvPicPr>
        <p:blipFill rotWithShape="1">
          <a:blip r:embed="rId5">
            <a:alphaModFix/>
          </a:blip>
          <a:srcRect b="0" l="6912" r="6903" t="0"/>
          <a:stretch/>
        </p:blipFill>
        <p:spPr>
          <a:xfrm>
            <a:off x="3190700" y="2224088"/>
            <a:ext cx="617149" cy="716084"/>
          </a:xfrm>
          <a:prstGeom prst="rect">
            <a:avLst/>
          </a:prstGeom>
          <a:noFill/>
          <a:ln>
            <a:noFill/>
          </a:ln>
        </p:spPr>
      </p:pic>
      <p:pic>
        <p:nvPicPr>
          <p:cNvPr id="308" name="Google Shape;308;p28"/>
          <p:cNvPicPr preferRelativeResize="0"/>
          <p:nvPr/>
        </p:nvPicPr>
        <p:blipFill>
          <a:blip r:embed="rId6">
            <a:alphaModFix/>
          </a:blip>
          <a:stretch>
            <a:fillRect/>
          </a:stretch>
        </p:blipFill>
        <p:spPr>
          <a:xfrm>
            <a:off x="4302326" y="1270700"/>
            <a:ext cx="617149" cy="592746"/>
          </a:xfrm>
          <a:prstGeom prst="rect">
            <a:avLst/>
          </a:prstGeom>
          <a:noFill/>
          <a:ln>
            <a:noFill/>
          </a:ln>
        </p:spPr>
      </p:pic>
      <p:sp>
        <p:nvSpPr>
          <p:cNvPr id="309" name="Google Shape;309;p28"/>
          <p:cNvSpPr txBox="1"/>
          <p:nvPr/>
        </p:nvSpPr>
        <p:spPr>
          <a:xfrm>
            <a:off x="6215250" y="1994550"/>
            <a:ext cx="3000000" cy="1154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900">
                <a:latin typeface="Raleway"/>
                <a:ea typeface="Raleway"/>
                <a:cs typeface="Raleway"/>
                <a:sym typeface="Raleway"/>
              </a:rPr>
              <a:t>The main purpose of predictive maintenance is to enhance the reliability and availability of critical equipment and machinery. By predicting potential failures in advance, maintenance can be performed before an issue escalates into a major problem, reducing the likelihood of unexpected breakdowns and unplanned downtime.</a:t>
            </a:r>
            <a:endParaRPr/>
          </a:p>
        </p:txBody>
      </p:sp>
      <p:sp>
        <p:nvSpPr>
          <p:cNvPr id="310" name="Google Shape;310;p28"/>
          <p:cNvSpPr txBox="1"/>
          <p:nvPr/>
        </p:nvSpPr>
        <p:spPr>
          <a:xfrm>
            <a:off x="-30300" y="2063850"/>
            <a:ext cx="3000000" cy="10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1600"/>
              </a:spcAft>
              <a:buNone/>
            </a:pPr>
            <a:r>
              <a:rPr lang="en" sz="900">
                <a:solidFill>
                  <a:schemeClr val="accent1"/>
                </a:solidFill>
                <a:latin typeface="Raleway"/>
                <a:ea typeface="Raleway"/>
                <a:cs typeface="Raleway"/>
                <a:sym typeface="Raleway"/>
              </a:rPr>
              <a:t>With predictive maintenance, maintenance activities are scheduled based on actual equipment conditions and performance data. This targeted approach to maintenance ensures that resources are utilized efficiently, minimizing disruptions to operations and maximizing the productivity of equipment.</a:t>
            </a:r>
            <a:endParaRPr sz="900">
              <a:latin typeface="Raleway"/>
              <a:ea typeface="Raleway"/>
              <a:cs typeface="Raleway"/>
              <a:sym typeface="Raleway"/>
            </a:endParaRPr>
          </a:p>
        </p:txBody>
      </p:sp>
      <p:sp>
        <p:nvSpPr>
          <p:cNvPr id="311" name="Google Shape;311;p28"/>
          <p:cNvSpPr txBox="1"/>
          <p:nvPr/>
        </p:nvSpPr>
        <p:spPr>
          <a:xfrm>
            <a:off x="3072000" y="4146950"/>
            <a:ext cx="3000000" cy="10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900">
                <a:solidFill>
                  <a:schemeClr val="accent1"/>
                </a:solidFill>
                <a:latin typeface="Raleway"/>
                <a:ea typeface="Raleway"/>
                <a:cs typeface="Raleway"/>
                <a:sym typeface="Raleway"/>
              </a:rPr>
              <a:t>Predictive maintenance aims to optimize maintenance activities, leading to cost savings for the organization. By addressing maintenance issues when they are just starting to develop, companies can avoid costly emergency repairs and unnecessary maintenance activities.</a:t>
            </a:r>
            <a:endParaRPr sz="900">
              <a:solidFill>
                <a:schemeClr val="accent1"/>
              </a:solidFill>
              <a:latin typeface="Raleway"/>
              <a:ea typeface="Raleway"/>
              <a:cs typeface="Raleway"/>
              <a:sym typeface="Raleway"/>
            </a:endParaRPr>
          </a:p>
        </p:txBody>
      </p:sp>
      <p:sp>
        <p:nvSpPr>
          <p:cNvPr id="312" name="Google Shape;312;p28"/>
          <p:cNvSpPr txBox="1"/>
          <p:nvPr/>
        </p:nvSpPr>
        <p:spPr>
          <a:xfrm>
            <a:off x="3110900" y="1500"/>
            <a:ext cx="3000000" cy="10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1600"/>
              </a:spcAft>
              <a:buNone/>
            </a:pPr>
            <a:r>
              <a:rPr lang="en" sz="900">
                <a:solidFill>
                  <a:schemeClr val="accent1"/>
                </a:solidFill>
                <a:latin typeface="Raleway"/>
                <a:ea typeface="Raleway"/>
                <a:cs typeface="Raleway"/>
                <a:sym typeface="Raleway"/>
              </a:rPr>
              <a:t>Predictive maintenance helps identify potential safety hazards associated with equipment failures. By proactively addressing these issues, companies can create a safer working environment for their employees and reduce the risk of accidents caused by equipment malfunctions.</a:t>
            </a:r>
            <a:endParaRPr sz="900">
              <a:solidFill>
                <a:schemeClr val="accent1"/>
              </a:solidFill>
              <a:latin typeface="Raleway"/>
              <a:ea typeface="Raleway"/>
              <a:cs typeface="Raleway"/>
              <a:sym typeface="Ralew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 Source</a:t>
            </a:r>
            <a:endParaRPr/>
          </a:p>
        </p:txBody>
      </p:sp>
      <p:pic>
        <p:nvPicPr>
          <p:cNvPr id="318" name="Google Shape;318;p29"/>
          <p:cNvPicPr preferRelativeResize="0"/>
          <p:nvPr/>
        </p:nvPicPr>
        <p:blipFill>
          <a:blip r:embed="rId3">
            <a:alphaModFix/>
          </a:blip>
          <a:stretch>
            <a:fillRect/>
          </a:stretch>
        </p:blipFill>
        <p:spPr>
          <a:xfrm>
            <a:off x="4439750" y="815075"/>
            <a:ext cx="4023625" cy="4023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0"/>
          <p:cNvSpPr txBox="1"/>
          <p:nvPr>
            <p:ph type="title"/>
          </p:nvPr>
        </p:nvSpPr>
        <p:spPr>
          <a:xfrm>
            <a:off x="608425" y="124120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a:t>
            </a:r>
            <a:endParaRPr/>
          </a:p>
        </p:txBody>
      </p:sp>
      <p:sp>
        <p:nvSpPr>
          <p:cNvPr id="324" name="Google Shape;324;p30"/>
          <p:cNvSpPr txBox="1"/>
          <p:nvPr/>
        </p:nvSpPr>
        <p:spPr>
          <a:xfrm>
            <a:off x="408600" y="3980475"/>
            <a:ext cx="8326800" cy="6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Lato"/>
                <a:ea typeface="Lato"/>
                <a:cs typeface="Lato"/>
                <a:sym typeface="Lato"/>
              </a:rPr>
              <a:t>Link : </a:t>
            </a:r>
            <a:r>
              <a:rPr lang="en">
                <a:latin typeface="Lato"/>
                <a:ea typeface="Lato"/>
                <a:cs typeface="Lato"/>
                <a:sym typeface="Lato"/>
              </a:rPr>
              <a:t>https://drive.google.com/file/d/1NUcXpFsLfAt6Id7wSvRmNvJfIqDIWQOL/view?usp=drive_link</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pic>
        <p:nvPicPr>
          <p:cNvPr id="325" name="Google Shape;325;p30"/>
          <p:cNvPicPr preferRelativeResize="0"/>
          <p:nvPr/>
        </p:nvPicPr>
        <p:blipFill rotWithShape="1">
          <a:blip r:embed="rId3">
            <a:alphaModFix/>
          </a:blip>
          <a:srcRect b="0" l="4461" r="0" t="6759"/>
          <a:stretch/>
        </p:blipFill>
        <p:spPr>
          <a:xfrm>
            <a:off x="2485241" y="1241200"/>
            <a:ext cx="6537932" cy="2521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Visualization</a:t>
            </a:r>
            <a:endParaRPr/>
          </a:p>
        </p:txBody>
      </p:sp>
      <p:pic>
        <p:nvPicPr>
          <p:cNvPr id="331" name="Google Shape;331;p31"/>
          <p:cNvPicPr preferRelativeResize="0"/>
          <p:nvPr/>
        </p:nvPicPr>
        <p:blipFill>
          <a:blip r:embed="rId3">
            <a:alphaModFix/>
          </a:blip>
          <a:stretch>
            <a:fillRect/>
          </a:stretch>
        </p:blipFill>
        <p:spPr>
          <a:xfrm>
            <a:off x="4740642" y="1322450"/>
            <a:ext cx="3920265" cy="3402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32"/>
          <p:cNvPicPr preferRelativeResize="0"/>
          <p:nvPr/>
        </p:nvPicPr>
        <p:blipFill>
          <a:blip r:embed="rId3">
            <a:alphaModFix/>
          </a:blip>
          <a:stretch>
            <a:fillRect/>
          </a:stretch>
        </p:blipFill>
        <p:spPr>
          <a:xfrm>
            <a:off x="1769150" y="635800"/>
            <a:ext cx="5605699" cy="3871900"/>
          </a:xfrm>
          <a:prstGeom prst="rect">
            <a:avLst/>
          </a:prstGeom>
          <a:noFill/>
          <a:ln>
            <a:noFill/>
          </a:ln>
        </p:spPr>
      </p:pic>
      <p:sp>
        <p:nvSpPr>
          <p:cNvPr id="337" name="Google Shape;337;p32"/>
          <p:cNvSpPr txBox="1"/>
          <p:nvPr/>
        </p:nvSpPr>
        <p:spPr>
          <a:xfrm>
            <a:off x="2353050" y="4580875"/>
            <a:ext cx="4437900" cy="44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Graph of Count of machine v/s Products</a:t>
            </a:r>
            <a:endParaRPr>
              <a:latin typeface="Lato"/>
              <a:ea typeface="Lato"/>
              <a:cs typeface="Lato"/>
              <a:sym typeface="Lato"/>
            </a:endParaRPr>
          </a:p>
        </p:txBody>
      </p:sp>
      <p:sp>
        <p:nvSpPr>
          <p:cNvPr id="338" name="Google Shape;338;p32"/>
          <p:cNvSpPr txBox="1"/>
          <p:nvPr/>
        </p:nvSpPr>
        <p:spPr>
          <a:xfrm>
            <a:off x="2257950" y="13000"/>
            <a:ext cx="4382100" cy="44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Black"/>
                <a:ea typeface="Lato Black"/>
                <a:cs typeface="Lato Black"/>
                <a:sym typeface="Lato Black"/>
              </a:rPr>
              <a:t>OUTPUT</a:t>
            </a:r>
            <a:endParaRPr>
              <a:latin typeface="Lato Black"/>
              <a:ea typeface="Lato Black"/>
              <a:cs typeface="Lato Black"/>
              <a:sym typeface="Lato Black"/>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p33"/>
          <p:cNvPicPr preferRelativeResize="0"/>
          <p:nvPr/>
        </p:nvPicPr>
        <p:blipFill rotWithShape="1">
          <a:blip r:embed="rId3">
            <a:alphaModFix/>
          </a:blip>
          <a:srcRect b="3735" l="0" r="0" t="0"/>
          <a:stretch/>
        </p:blipFill>
        <p:spPr>
          <a:xfrm>
            <a:off x="440200" y="533075"/>
            <a:ext cx="4830850" cy="2153800"/>
          </a:xfrm>
          <a:prstGeom prst="rect">
            <a:avLst/>
          </a:prstGeom>
          <a:noFill/>
          <a:ln>
            <a:noFill/>
          </a:ln>
        </p:spPr>
      </p:pic>
      <p:pic>
        <p:nvPicPr>
          <p:cNvPr id="344" name="Google Shape;344;p33"/>
          <p:cNvPicPr preferRelativeResize="0"/>
          <p:nvPr/>
        </p:nvPicPr>
        <p:blipFill>
          <a:blip r:embed="rId4">
            <a:alphaModFix/>
          </a:blip>
          <a:stretch>
            <a:fillRect/>
          </a:stretch>
        </p:blipFill>
        <p:spPr>
          <a:xfrm>
            <a:off x="5821325" y="495927"/>
            <a:ext cx="3254375" cy="2237375"/>
          </a:xfrm>
          <a:prstGeom prst="rect">
            <a:avLst/>
          </a:prstGeom>
          <a:noFill/>
          <a:ln>
            <a:noFill/>
          </a:ln>
        </p:spPr>
      </p:pic>
      <p:pic>
        <p:nvPicPr>
          <p:cNvPr id="345" name="Google Shape;345;p33"/>
          <p:cNvPicPr preferRelativeResize="0"/>
          <p:nvPr/>
        </p:nvPicPr>
        <p:blipFill>
          <a:blip r:embed="rId5">
            <a:alphaModFix/>
          </a:blip>
          <a:stretch>
            <a:fillRect/>
          </a:stretch>
        </p:blipFill>
        <p:spPr>
          <a:xfrm>
            <a:off x="2061888" y="3090425"/>
            <a:ext cx="5094514" cy="1885950"/>
          </a:xfrm>
          <a:prstGeom prst="rect">
            <a:avLst/>
          </a:prstGeom>
          <a:noFill/>
          <a:ln>
            <a:noFill/>
          </a:ln>
        </p:spPr>
      </p:pic>
      <p:sp>
        <p:nvSpPr>
          <p:cNvPr id="346" name="Google Shape;346;p33"/>
          <p:cNvSpPr txBox="1"/>
          <p:nvPr/>
        </p:nvSpPr>
        <p:spPr>
          <a:xfrm>
            <a:off x="2257950" y="13000"/>
            <a:ext cx="4382100" cy="44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Black"/>
                <a:ea typeface="Lato Black"/>
                <a:cs typeface="Lato Black"/>
                <a:sym typeface="Lato Black"/>
              </a:rPr>
              <a:t>OUTPUT</a:t>
            </a:r>
            <a:endParaRPr>
              <a:latin typeface="Lato Black"/>
              <a:ea typeface="Lato Black"/>
              <a:cs typeface="Lato Black"/>
              <a:sym typeface="Lato Black"/>
            </a:endParaRPr>
          </a:p>
        </p:txBody>
      </p:sp>
      <p:sp>
        <p:nvSpPr>
          <p:cNvPr id="347" name="Google Shape;347;p33"/>
          <p:cNvSpPr txBox="1"/>
          <p:nvPr/>
        </p:nvSpPr>
        <p:spPr>
          <a:xfrm>
            <a:off x="1673050" y="2798225"/>
            <a:ext cx="1996200" cy="292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Histogram</a:t>
            </a:r>
            <a:endParaRPr>
              <a:latin typeface="Lato"/>
              <a:ea typeface="Lato"/>
              <a:cs typeface="Lato"/>
              <a:sym typeface="Lato"/>
            </a:endParaRPr>
          </a:p>
        </p:txBody>
      </p:sp>
      <p:sp>
        <p:nvSpPr>
          <p:cNvPr id="348" name="Google Shape;348;p33"/>
          <p:cNvSpPr txBox="1"/>
          <p:nvPr/>
        </p:nvSpPr>
        <p:spPr>
          <a:xfrm>
            <a:off x="135700" y="3887300"/>
            <a:ext cx="1996200" cy="292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Lato"/>
                <a:ea typeface="Lato"/>
                <a:cs typeface="Lato"/>
                <a:sym typeface="Lato"/>
              </a:rPr>
              <a:t>PCA space</a:t>
            </a:r>
            <a:endParaRPr>
              <a:latin typeface="Lato"/>
              <a:ea typeface="Lato"/>
              <a:cs typeface="Lato"/>
              <a:sym typeface="Lato"/>
            </a:endParaRPr>
          </a:p>
        </p:txBody>
      </p:sp>
      <p:sp>
        <p:nvSpPr>
          <p:cNvPr id="349" name="Google Shape;349;p33"/>
          <p:cNvSpPr txBox="1"/>
          <p:nvPr/>
        </p:nvSpPr>
        <p:spPr>
          <a:xfrm>
            <a:off x="6564275" y="2950625"/>
            <a:ext cx="1996200" cy="292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Pie Chart</a:t>
            </a:r>
            <a:endParaRPr>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34"/>
          <p:cNvPicPr preferRelativeResize="0"/>
          <p:nvPr/>
        </p:nvPicPr>
        <p:blipFill>
          <a:blip r:embed="rId3">
            <a:alphaModFix/>
          </a:blip>
          <a:stretch>
            <a:fillRect/>
          </a:stretch>
        </p:blipFill>
        <p:spPr>
          <a:xfrm>
            <a:off x="4311750" y="1214450"/>
            <a:ext cx="4603025" cy="2714600"/>
          </a:xfrm>
          <a:prstGeom prst="rect">
            <a:avLst/>
          </a:prstGeom>
          <a:noFill/>
          <a:ln>
            <a:noFill/>
          </a:ln>
        </p:spPr>
      </p:pic>
      <p:pic>
        <p:nvPicPr>
          <p:cNvPr id="355" name="Google Shape;355;p34"/>
          <p:cNvPicPr preferRelativeResize="0"/>
          <p:nvPr/>
        </p:nvPicPr>
        <p:blipFill>
          <a:blip r:embed="rId4">
            <a:alphaModFix/>
          </a:blip>
          <a:stretch>
            <a:fillRect/>
          </a:stretch>
        </p:blipFill>
        <p:spPr>
          <a:xfrm>
            <a:off x="176400" y="1214447"/>
            <a:ext cx="3739331" cy="2714600"/>
          </a:xfrm>
          <a:prstGeom prst="rect">
            <a:avLst/>
          </a:prstGeom>
          <a:noFill/>
          <a:ln>
            <a:noFill/>
          </a:ln>
        </p:spPr>
      </p:pic>
      <p:sp>
        <p:nvSpPr>
          <p:cNvPr id="356" name="Google Shape;356;p34"/>
          <p:cNvSpPr txBox="1"/>
          <p:nvPr/>
        </p:nvSpPr>
        <p:spPr>
          <a:xfrm>
            <a:off x="2257950" y="13000"/>
            <a:ext cx="4382100" cy="44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Black"/>
                <a:ea typeface="Lato Black"/>
                <a:cs typeface="Lato Black"/>
                <a:sym typeface="Lato Black"/>
              </a:rPr>
              <a:t>OUTPUT</a:t>
            </a:r>
            <a:endParaRPr>
              <a:latin typeface="Lato Black"/>
              <a:ea typeface="Lato Black"/>
              <a:cs typeface="Lato Black"/>
              <a:sym typeface="Lato Black"/>
            </a:endParaRPr>
          </a:p>
        </p:txBody>
      </p:sp>
      <p:sp>
        <p:nvSpPr>
          <p:cNvPr id="357" name="Google Shape;357;p34"/>
          <p:cNvSpPr txBox="1"/>
          <p:nvPr/>
        </p:nvSpPr>
        <p:spPr>
          <a:xfrm>
            <a:off x="815913" y="4163100"/>
            <a:ext cx="2460300" cy="45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Heatmap</a:t>
            </a:r>
            <a:endParaRPr>
              <a:latin typeface="Lato"/>
              <a:ea typeface="Lato"/>
              <a:cs typeface="Lato"/>
              <a:sym typeface="Lato"/>
            </a:endParaRPr>
          </a:p>
        </p:txBody>
      </p:sp>
      <p:sp>
        <p:nvSpPr>
          <p:cNvPr id="358" name="Google Shape;358;p34"/>
          <p:cNvSpPr txBox="1"/>
          <p:nvPr/>
        </p:nvSpPr>
        <p:spPr>
          <a:xfrm>
            <a:off x="5522313" y="4190850"/>
            <a:ext cx="2181900" cy="39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Confusion matrices</a:t>
            </a:r>
            <a:endParaRPr>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id="363" name="Google Shape;363;p35"/>
          <p:cNvPicPr preferRelativeResize="0"/>
          <p:nvPr/>
        </p:nvPicPr>
        <p:blipFill>
          <a:blip r:embed="rId3">
            <a:alphaModFix/>
          </a:blip>
          <a:stretch>
            <a:fillRect/>
          </a:stretch>
        </p:blipFill>
        <p:spPr>
          <a:xfrm>
            <a:off x="338100" y="682075"/>
            <a:ext cx="5171715" cy="1889675"/>
          </a:xfrm>
          <a:prstGeom prst="rect">
            <a:avLst/>
          </a:prstGeom>
          <a:noFill/>
          <a:ln>
            <a:noFill/>
          </a:ln>
        </p:spPr>
      </p:pic>
      <p:pic>
        <p:nvPicPr>
          <p:cNvPr id="364" name="Google Shape;364;p35"/>
          <p:cNvPicPr preferRelativeResize="0"/>
          <p:nvPr/>
        </p:nvPicPr>
        <p:blipFill rotWithShape="1">
          <a:blip r:embed="rId4">
            <a:alphaModFix/>
          </a:blip>
          <a:srcRect b="0" l="0" r="10754" t="0"/>
          <a:stretch/>
        </p:blipFill>
        <p:spPr>
          <a:xfrm>
            <a:off x="6235550" y="565475"/>
            <a:ext cx="2419275" cy="4012525"/>
          </a:xfrm>
          <a:prstGeom prst="rect">
            <a:avLst/>
          </a:prstGeom>
          <a:noFill/>
          <a:ln>
            <a:noFill/>
          </a:ln>
        </p:spPr>
      </p:pic>
      <p:pic>
        <p:nvPicPr>
          <p:cNvPr id="365" name="Google Shape;365;p35"/>
          <p:cNvPicPr preferRelativeResize="0"/>
          <p:nvPr/>
        </p:nvPicPr>
        <p:blipFill rotWithShape="1">
          <a:blip r:embed="rId5">
            <a:alphaModFix/>
          </a:blip>
          <a:srcRect b="0" l="4807" r="0" t="4915"/>
          <a:stretch/>
        </p:blipFill>
        <p:spPr>
          <a:xfrm>
            <a:off x="1618250" y="2917750"/>
            <a:ext cx="2611450" cy="2152350"/>
          </a:xfrm>
          <a:prstGeom prst="rect">
            <a:avLst/>
          </a:prstGeom>
          <a:noFill/>
          <a:ln>
            <a:noFill/>
          </a:ln>
        </p:spPr>
      </p:pic>
      <p:sp>
        <p:nvSpPr>
          <p:cNvPr id="366" name="Google Shape;366;p35"/>
          <p:cNvSpPr txBox="1"/>
          <p:nvPr/>
        </p:nvSpPr>
        <p:spPr>
          <a:xfrm>
            <a:off x="2257950" y="13000"/>
            <a:ext cx="4382100" cy="44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Black"/>
                <a:ea typeface="Lato Black"/>
                <a:cs typeface="Lato Black"/>
                <a:sym typeface="Lato Black"/>
              </a:rPr>
              <a:t>OUTPUT</a:t>
            </a:r>
            <a:endParaRPr>
              <a:latin typeface="Lato Black"/>
              <a:ea typeface="Lato Black"/>
              <a:cs typeface="Lato Black"/>
              <a:sym typeface="Lato Black"/>
            </a:endParaRPr>
          </a:p>
        </p:txBody>
      </p:sp>
      <p:sp>
        <p:nvSpPr>
          <p:cNvPr id="367" name="Google Shape;367;p35"/>
          <p:cNvSpPr txBox="1"/>
          <p:nvPr/>
        </p:nvSpPr>
        <p:spPr>
          <a:xfrm>
            <a:off x="1728725" y="2566175"/>
            <a:ext cx="2419200" cy="25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Data description</a:t>
            </a:r>
            <a:endParaRPr>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1" name="Shape 141"/>
        <p:cNvGrpSpPr/>
        <p:nvPr/>
      </p:nvGrpSpPr>
      <p:grpSpPr>
        <a:xfrm>
          <a:off x="0" y="0"/>
          <a:ext cx="0" cy="0"/>
          <a:chOff x="0" y="0"/>
          <a:chExt cx="0" cy="0"/>
        </a:xfrm>
      </p:grpSpPr>
      <p:sp>
        <p:nvSpPr>
          <p:cNvPr id="142" name="Google Shape;142;p1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 Members</a:t>
            </a:r>
            <a:endParaRPr/>
          </a:p>
        </p:txBody>
      </p:sp>
      <p:grpSp>
        <p:nvGrpSpPr>
          <p:cNvPr id="143" name="Google Shape;143;p18"/>
          <p:cNvGrpSpPr/>
          <p:nvPr/>
        </p:nvGrpSpPr>
        <p:grpSpPr>
          <a:xfrm>
            <a:off x="493356" y="2841038"/>
            <a:ext cx="1039254" cy="1622407"/>
            <a:chOff x="1064046" y="283725"/>
            <a:chExt cx="2145004" cy="4076400"/>
          </a:xfrm>
        </p:grpSpPr>
        <p:sp>
          <p:nvSpPr>
            <p:cNvPr id="144" name="Google Shape;144;p18"/>
            <p:cNvSpPr/>
            <p:nvPr/>
          </p:nvSpPr>
          <p:spPr>
            <a:xfrm>
              <a:off x="1178650" y="283725"/>
              <a:ext cx="2030400" cy="40764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8"/>
            <p:cNvSpPr/>
            <p:nvPr/>
          </p:nvSpPr>
          <p:spPr>
            <a:xfrm>
              <a:off x="1118210" y="341749"/>
              <a:ext cx="2030400" cy="24906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8"/>
            <p:cNvSpPr/>
            <p:nvPr/>
          </p:nvSpPr>
          <p:spPr>
            <a:xfrm rot="5400000">
              <a:off x="1938854"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8"/>
            <p:cNvSpPr/>
            <p:nvPr/>
          </p:nvSpPr>
          <p:spPr>
            <a:xfrm>
              <a:off x="1064046" y="2890357"/>
              <a:ext cx="2145000" cy="10854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100">
                  <a:solidFill>
                    <a:srgbClr val="FFFFFF"/>
                  </a:solidFill>
                  <a:latin typeface="Roboto"/>
                  <a:ea typeface="Roboto"/>
                  <a:cs typeface="Roboto"/>
                  <a:sym typeface="Roboto"/>
                </a:rPr>
                <a:t>Jyotsana Parkhedkar</a:t>
              </a:r>
              <a:endParaRPr sz="1100">
                <a:solidFill>
                  <a:srgbClr val="FFFFFF"/>
                </a:solidFill>
                <a:latin typeface="Roboto"/>
                <a:ea typeface="Roboto"/>
                <a:cs typeface="Roboto"/>
                <a:sym typeface="Roboto"/>
              </a:endParaRPr>
            </a:p>
          </p:txBody>
        </p:sp>
      </p:grpSp>
      <p:grpSp>
        <p:nvGrpSpPr>
          <p:cNvPr id="148" name="Google Shape;148;p18"/>
          <p:cNvGrpSpPr/>
          <p:nvPr/>
        </p:nvGrpSpPr>
        <p:grpSpPr>
          <a:xfrm>
            <a:off x="4641381" y="2841038"/>
            <a:ext cx="1077954" cy="1622407"/>
            <a:chOff x="984170" y="283725"/>
            <a:chExt cx="2224880" cy="4076400"/>
          </a:xfrm>
        </p:grpSpPr>
        <p:sp>
          <p:nvSpPr>
            <p:cNvPr id="149" name="Google Shape;149;p18"/>
            <p:cNvSpPr/>
            <p:nvPr/>
          </p:nvSpPr>
          <p:spPr>
            <a:xfrm>
              <a:off x="1178650" y="283725"/>
              <a:ext cx="2030400" cy="40764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8"/>
            <p:cNvSpPr/>
            <p:nvPr/>
          </p:nvSpPr>
          <p:spPr>
            <a:xfrm>
              <a:off x="1118210" y="341749"/>
              <a:ext cx="2030400" cy="24906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8"/>
            <p:cNvSpPr/>
            <p:nvPr/>
          </p:nvSpPr>
          <p:spPr>
            <a:xfrm rot="5400000">
              <a:off x="1938854"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8"/>
            <p:cNvSpPr/>
            <p:nvPr/>
          </p:nvSpPr>
          <p:spPr>
            <a:xfrm>
              <a:off x="984170" y="3172455"/>
              <a:ext cx="2145000" cy="10854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100">
                  <a:solidFill>
                    <a:srgbClr val="FFFFFF"/>
                  </a:solidFill>
                  <a:latin typeface="Roboto"/>
                  <a:ea typeface="Roboto"/>
                  <a:cs typeface="Roboto"/>
                  <a:sym typeface="Roboto"/>
                </a:rPr>
                <a:t>Nikhil Mohite</a:t>
              </a:r>
              <a:endParaRPr sz="1100">
                <a:solidFill>
                  <a:srgbClr val="FFFFFF"/>
                </a:solidFill>
                <a:latin typeface="Roboto"/>
                <a:ea typeface="Roboto"/>
                <a:cs typeface="Roboto"/>
                <a:sym typeface="Roboto"/>
              </a:endParaRPr>
            </a:p>
          </p:txBody>
        </p:sp>
      </p:grpSp>
      <p:grpSp>
        <p:nvGrpSpPr>
          <p:cNvPr id="153" name="Google Shape;153;p18"/>
          <p:cNvGrpSpPr/>
          <p:nvPr/>
        </p:nvGrpSpPr>
        <p:grpSpPr>
          <a:xfrm>
            <a:off x="3245806" y="2841038"/>
            <a:ext cx="1077954" cy="1622407"/>
            <a:chOff x="984170" y="283725"/>
            <a:chExt cx="2224880" cy="4076400"/>
          </a:xfrm>
        </p:grpSpPr>
        <p:sp>
          <p:nvSpPr>
            <p:cNvPr id="154" name="Google Shape;154;p18"/>
            <p:cNvSpPr/>
            <p:nvPr/>
          </p:nvSpPr>
          <p:spPr>
            <a:xfrm>
              <a:off x="1178650" y="283725"/>
              <a:ext cx="2030400" cy="40764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p:nvPr/>
          </p:nvSpPr>
          <p:spPr>
            <a:xfrm>
              <a:off x="1118210" y="341749"/>
              <a:ext cx="2030400" cy="24906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8"/>
            <p:cNvSpPr/>
            <p:nvPr/>
          </p:nvSpPr>
          <p:spPr>
            <a:xfrm rot="5400000">
              <a:off x="1938854"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8"/>
            <p:cNvSpPr/>
            <p:nvPr/>
          </p:nvSpPr>
          <p:spPr>
            <a:xfrm>
              <a:off x="984170" y="3172455"/>
              <a:ext cx="2145000" cy="10854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100">
                  <a:solidFill>
                    <a:srgbClr val="FFFFFF"/>
                  </a:solidFill>
                  <a:latin typeface="Roboto"/>
                  <a:ea typeface="Roboto"/>
                  <a:cs typeface="Roboto"/>
                  <a:sym typeface="Roboto"/>
                </a:rPr>
                <a:t>Shreya Koshti</a:t>
              </a:r>
              <a:endParaRPr sz="1100">
                <a:solidFill>
                  <a:srgbClr val="FFFFFF"/>
                </a:solidFill>
                <a:latin typeface="Roboto"/>
                <a:ea typeface="Roboto"/>
                <a:cs typeface="Roboto"/>
                <a:sym typeface="Roboto"/>
              </a:endParaRPr>
            </a:p>
          </p:txBody>
        </p:sp>
      </p:grpSp>
      <p:grpSp>
        <p:nvGrpSpPr>
          <p:cNvPr id="158" name="Google Shape;158;p18"/>
          <p:cNvGrpSpPr/>
          <p:nvPr/>
        </p:nvGrpSpPr>
        <p:grpSpPr>
          <a:xfrm>
            <a:off x="6074144" y="2841038"/>
            <a:ext cx="1040767" cy="1622407"/>
            <a:chOff x="1060924" y="283725"/>
            <a:chExt cx="2148126" cy="4076400"/>
          </a:xfrm>
        </p:grpSpPr>
        <p:sp>
          <p:nvSpPr>
            <p:cNvPr id="159" name="Google Shape;159;p18"/>
            <p:cNvSpPr/>
            <p:nvPr/>
          </p:nvSpPr>
          <p:spPr>
            <a:xfrm>
              <a:off x="1178650" y="283725"/>
              <a:ext cx="2030400" cy="40764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8"/>
            <p:cNvSpPr/>
            <p:nvPr/>
          </p:nvSpPr>
          <p:spPr>
            <a:xfrm>
              <a:off x="1118210" y="341749"/>
              <a:ext cx="2030400" cy="24906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8"/>
            <p:cNvSpPr/>
            <p:nvPr/>
          </p:nvSpPr>
          <p:spPr>
            <a:xfrm rot="5400000">
              <a:off x="1938854"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8"/>
            <p:cNvSpPr/>
            <p:nvPr/>
          </p:nvSpPr>
          <p:spPr>
            <a:xfrm>
              <a:off x="1060924" y="2890357"/>
              <a:ext cx="2145000" cy="10854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100">
                  <a:solidFill>
                    <a:srgbClr val="FFFFFF"/>
                  </a:solidFill>
                  <a:latin typeface="Roboto"/>
                  <a:ea typeface="Roboto"/>
                  <a:cs typeface="Roboto"/>
                  <a:sym typeface="Roboto"/>
                </a:rPr>
                <a:t>Darshan Chindarkar</a:t>
              </a:r>
              <a:endParaRPr sz="1100">
                <a:solidFill>
                  <a:srgbClr val="FFFFFF"/>
                </a:solidFill>
                <a:latin typeface="Roboto"/>
                <a:ea typeface="Roboto"/>
                <a:cs typeface="Roboto"/>
                <a:sym typeface="Roboto"/>
              </a:endParaRPr>
            </a:p>
          </p:txBody>
        </p:sp>
      </p:grpSp>
      <p:grpSp>
        <p:nvGrpSpPr>
          <p:cNvPr id="163" name="Google Shape;163;p18"/>
          <p:cNvGrpSpPr/>
          <p:nvPr/>
        </p:nvGrpSpPr>
        <p:grpSpPr>
          <a:xfrm>
            <a:off x="7338994" y="2841038"/>
            <a:ext cx="1040767" cy="1622407"/>
            <a:chOff x="1060924" y="283725"/>
            <a:chExt cx="2148126" cy="4076400"/>
          </a:xfrm>
        </p:grpSpPr>
        <p:sp>
          <p:nvSpPr>
            <p:cNvPr id="164" name="Google Shape;164;p18"/>
            <p:cNvSpPr/>
            <p:nvPr/>
          </p:nvSpPr>
          <p:spPr>
            <a:xfrm>
              <a:off x="1178650" y="283725"/>
              <a:ext cx="2030400" cy="40764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8"/>
            <p:cNvSpPr/>
            <p:nvPr/>
          </p:nvSpPr>
          <p:spPr>
            <a:xfrm>
              <a:off x="1118210" y="341749"/>
              <a:ext cx="2030400" cy="24906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8"/>
            <p:cNvSpPr/>
            <p:nvPr/>
          </p:nvSpPr>
          <p:spPr>
            <a:xfrm rot="5400000">
              <a:off x="1938854"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8"/>
            <p:cNvSpPr/>
            <p:nvPr/>
          </p:nvSpPr>
          <p:spPr>
            <a:xfrm>
              <a:off x="1060924" y="2890357"/>
              <a:ext cx="2145000" cy="10854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100">
                  <a:solidFill>
                    <a:srgbClr val="FFFFFF"/>
                  </a:solidFill>
                  <a:latin typeface="Roboto"/>
                  <a:ea typeface="Roboto"/>
                  <a:cs typeface="Roboto"/>
                  <a:sym typeface="Roboto"/>
                </a:rPr>
                <a:t>Aniruddha Mokashi</a:t>
              </a:r>
              <a:endParaRPr sz="1100">
                <a:solidFill>
                  <a:srgbClr val="FFFFFF"/>
                </a:solidFill>
                <a:latin typeface="Roboto"/>
                <a:ea typeface="Roboto"/>
                <a:cs typeface="Roboto"/>
                <a:sym typeface="Roboto"/>
              </a:endParaRPr>
            </a:p>
          </p:txBody>
        </p:sp>
      </p:grpSp>
      <p:grpSp>
        <p:nvGrpSpPr>
          <p:cNvPr id="168" name="Google Shape;168;p18"/>
          <p:cNvGrpSpPr/>
          <p:nvPr/>
        </p:nvGrpSpPr>
        <p:grpSpPr>
          <a:xfrm>
            <a:off x="7338994" y="827763"/>
            <a:ext cx="1040767" cy="1622407"/>
            <a:chOff x="1060924" y="283725"/>
            <a:chExt cx="2148126" cy="4076400"/>
          </a:xfrm>
        </p:grpSpPr>
        <p:sp>
          <p:nvSpPr>
            <p:cNvPr id="169" name="Google Shape;169;p18"/>
            <p:cNvSpPr/>
            <p:nvPr/>
          </p:nvSpPr>
          <p:spPr>
            <a:xfrm>
              <a:off x="1178650" y="283725"/>
              <a:ext cx="2030400" cy="40764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8"/>
            <p:cNvSpPr/>
            <p:nvPr/>
          </p:nvSpPr>
          <p:spPr>
            <a:xfrm>
              <a:off x="1118210" y="341749"/>
              <a:ext cx="2030400" cy="24906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8"/>
            <p:cNvSpPr/>
            <p:nvPr/>
          </p:nvSpPr>
          <p:spPr>
            <a:xfrm rot="5400000">
              <a:off x="1938854"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8"/>
            <p:cNvSpPr/>
            <p:nvPr/>
          </p:nvSpPr>
          <p:spPr>
            <a:xfrm>
              <a:off x="1060924" y="2891739"/>
              <a:ext cx="2145000" cy="10854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100">
                  <a:solidFill>
                    <a:srgbClr val="FFFFFF"/>
                  </a:solidFill>
                  <a:latin typeface="Roboto"/>
                  <a:ea typeface="Roboto"/>
                  <a:cs typeface="Roboto"/>
                  <a:sym typeface="Roboto"/>
                </a:rPr>
                <a:t>Rushikesh Shinde</a:t>
              </a:r>
              <a:endParaRPr sz="1100">
                <a:solidFill>
                  <a:srgbClr val="FFFFFF"/>
                </a:solidFill>
                <a:latin typeface="Roboto"/>
                <a:ea typeface="Roboto"/>
                <a:cs typeface="Roboto"/>
                <a:sym typeface="Roboto"/>
              </a:endParaRPr>
            </a:p>
          </p:txBody>
        </p:sp>
      </p:grpSp>
      <p:grpSp>
        <p:nvGrpSpPr>
          <p:cNvPr id="173" name="Google Shape;173;p18"/>
          <p:cNvGrpSpPr/>
          <p:nvPr/>
        </p:nvGrpSpPr>
        <p:grpSpPr>
          <a:xfrm>
            <a:off x="6036956" y="827763"/>
            <a:ext cx="1077954" cy="1622407"/>
            <a:chOff x="984170" y="283725"/>
            <a:chExt cx="2224880" cy="4076400"/>
          </a:xfrm>
        </p:grpSpPr>
        <p:sp>
          <p:nvSpPr>
            <p:cNvPr id="174" name="Google Shape;174;p18"/>
            <p:cNvSpPr/>
            <p:nvPr/>
          </p:nvSpPr>
          <p:spPr>
            <a:xfrm>
              <a:off x="1178650" y="283725"/>
              <a:ext cx="2030400" cy="40764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118210" y="341749"/>
              <a:ext cx="2030400" cy="24906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rot="5400000">
              <a:off x="1938854"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p:nvPr/>
          </p:nvSpPr>
          <p:spPr>
            <a:xfrm>
              <a:off x="984170" y="3172455"/>
              <a:ext cx="2145000" cy="10854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100">
                  <a:solidFill>
                    <a:srgbClr val="FFFFFF"/>
                  </a:solidFill>
                  <a:latin typeface="Roboto"/>
                  <a:ea typeface="Roboto"/>
                  <a:cs typeface="Roboto"/>
                  <a:sym typeface="Roboto"/>
                </a:rPr>
                <a:t>Chirag Patil</a:t>
              </a:r>
              <a:endParaRPr sz="1100">
                <a:solidFill>
                  <a:srgbClr val="FFFFFF"/>
                </a:solidFill>
                <a:latin typeface="Roboto"/>
                <a:ea typeface="Roboto"/>
                <a:cs typeface="Roboto"/>
                <a:sym typeface="Roboto"/>
              </a:endParaRPr>
            </a:p>
          </p:txBody>
        </p:sp>
      </p:grpSp>
      <p:grpSp>
        <p:nvGrpSpPr>
          <p:cNvPr id="178" name="Google Shape;178;p18"/>
          <p:cNvGrpSpPr/>
          <p:nvPr/>
        </p:nvGrpSpPr>
        <p:grpSpPr>
          <a:xfrm>
            <a:off x="4641369" y="827763"/>
            <a:ext cx="1077954" cy="1622407"/>
            <a:chOff x="984170" y="283725"/>
            <a:chExt cx="2224880" cy="4076400"/>
          </a:xfrm>
        </p:grpSpPr>
        <p:sp>
          <p:nvSpPr>
            <p:cNvPr id="179" name="Google Shape;179;p18"/>
            <p:cNvSpPr/>
            <p:nvPr/>
          </p:nvSpPr>
          <p:spPr>
            <a:xfrm>
              <a:off x="1178650" y="283725"/>
              <a:ext cx="2030400" cy="40764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8"/>
            <p:cNvSpPr/>
            <p:nvPr/>
          </p:nvSpPr>
          <p:spPr>
            <a:xfrm>
              <a:off x="1118210" y="341749"/>
              <a:ext cx="2030400" cy="24906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8"/>
            <p:cNvSpPr/>
            <p:nvPr/>
          </p:nvSpPr>
          <p:spPr>
            <a:xfrm rot="5400000">
              <a:off x="1938854"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8"/>
            <p:cNvSpPr/>
            <p:nvPr/>
          </p:nvSpPr>
          <p:spPr>
            <a:xfrm>
              <a:off x="984170" y="3172455"/>
              <a:ext cx="2145000" cy="10854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1100">
                  <a:solidFill>
                    <a:srgbClr val="FFFFFF"/>
                  </a:solidFill>
                  <a:latin typeface="Roboto"/>
                  <a:ea typeface="Roboto"/>
                  <a:cs typeface="Roboto"/>
                  <a:sym typeface="Roboto"/>
                </a:rPr>
                <a:t>Manish Soni</a:t>
              </a:r>
              <a:endParaRPr sz="1100">
                <a:solidFill>
                  <a:srgbClr val="FFFFFF"/>
                </a:solidFill>
                <a:latin typeface="Roboto"/>
                <a:ea typeface="Roboto"/>
                <a:cs typeface="Roboto"/>
                <a:sym typeface="Roboto"/>
              </a:endParaRPr>
            </a:p>
          </p:txBody>
        </p:sp>
      </p:grpSp>
      <p:grpSp>
        <p:nvGrpSpPr>
          <p:cNvPr id="183" name="Google Shape;183;p18"/>
          <p:cNvGrpSpPr/>
          <p:nvPr/>
        </p:nvGrpSpPr>
        <p:grpSpPr>
          <a:xfrm>
            <a:off x="1894181" y="2841038"/>
            <a:ext cx="1077954" cy="1622407"/>
            <a:chOff x="984170" y="283725"/>
            <a:chExt cx="2224880" cy="4076400"/>
          </a:xfrm>
        </p:grpSpPr>
        <p:sp>
          <p:nvSpPr>
            <p:cNvPr id="184" name="Google Shape;184;p18"/>
            <p:cNvSpPr/>
            <p:nvPr/>
          </p:nvSpPr>
          <p:spPr>
            <a:xfrm>
              <a:off x="1178650" y="283725"/>
              <a:ext cx="2030400" cy="40764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8"/>
            <p:cNvSpPr/>
            <p:nvPr/>
          </p:nvSpPr>
          <p:spPr>
            <a:xfrm>
              <a:off x="1118210" y="341749"/>
              <a:ext cx="2030400" cy="24906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8"/>
            <p:cNvSpPr/>
            <p:nvPr/>
          </p:nvSpPr>
          <p:spPr>
            <a:xfrm rot="5400000">
              <a:off x="1938854"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8"/>
            <p:cNvSpPr/>
            <p:nvPr/>
          </p:nvSpPr>
          <p:spPr>
            <a:xfrm>
              <a:off x="984170" y="3172455"/>
              <a:ext cx="2145000" cy="10854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100">
                  <a:solidFill>
                    <a:srgbClr val="FFFFFF"/>
                  </a:solidFill>
                  <a:latin typeface="Roboto"/>
                  <a:ea typeface="Roboto"/>
                  <a:cs typeface="Roboto"/>
                  <a:sym typeface="Roboto"/>
                </a:rPr>
                <a:t>Bhakti Raut</a:t>
              </a:r>
              <a:endParaRPr sz="1100">
                <a:solidFill>
                  <a:srgbClr val="FFFFFF"/>
                </a:solidFill>
                <a:latin typeface="Roboto"/>
                <a:ea typeface="Roboto"/>
                <a:cs typeface="Roboto"/>
                <a:sym typeface="Roboto"/>
              </a:endParaRPr>
            </a:p>
          </p:txBody>
        </p:sp>
      </p:grpSp>
      <p:pic>
        <p:nvPicPr>
          <p:cNvPr id="188" name="Google Shape;188;p18"/>
          <p:cNvPicPr preferRelativeResize="0"/>
          <p:nvPr/>
        </p:nvPicPr>
        <p:blipFill>
          <a:blip r:embed="rId3">
            <a:alphaModFix/>
          </a:blip>
          <a:stretch>
            <a:fillRect/>
          </a:stretch>
        </p:blipFill>
        <p:spPr>
          <a:xfrm>
            <a:off x="4660725" y="827775"/>
            <a:ext cx="1039250" cy="1012775"/>
          </a:xfrm>
          <a:prstGeom prst="rect">
            <a:avLst/>
          </a:prstGeom>
          <a:noFill/>
          <a:ln>
            <a:noFill/>
          </a:ln>
        </p:spPr>
      </p:pic>
      <p:pic>
        <p:nvPicPr>
          <p:cNvPr id="189" name="Google Shape;189;p18"/>
          <p:cNvPicPr preferRelativeResize="0"/>
          <p:nvPr/>
        </p:nvPicPr>
        <p:blipFill>
          <a:blip r:embed="rId4">
            <a:alphaModFix/>
          </a:blip>
          <a:stretch>
            <a:fillRect/>
          </a:stretch>
        </p:blipFill>
        <p:spPr>
          <a:xfrm>
            <a:off x="7396450" y="827775"/>
            <a:ext cx="925875" cy="976075"/>
          </a:xfrm>
          <a:prstGeom prst="rect">
            <a:avLst/>
          </a:prstGeom>
          <a:noFill/>
          <a:ln>
            <a:noFill/>
          </a:ln>
        </p:spPr>
      </p:pic>
      <p:pic>
        <p:nvPicPr>
          <p:cNvPr id="190" name="Google Shape;190;p18"/>
          <p:cNvPicPr preferRelativeResize="0"/>
          <p:nvPr/>
        </p:nvPicPr>
        <p:blipFill>
          <a:blip r:embed="rId5">
            <a:alphaModFix/>
          </a:blip>
          <a:stretch>
            <a:fillRect/>
          </a:stretch>
        </p:blipFill>
        <p:spPr>
          <a:xfrm>
            <a:off x="6094950" y="809425"/>
            <a:ext cx="1012776" cy="1012776"/>
          </a:xfrm>
          <a:prstGeom prst="rect">
            <a:avLst/>
          </a:prstGeom>
          <a:noFill/>
          <a:ln>
            <a:noFill/>
          </a:ln>
        </p:spPr>
      </p:pic>
      <p:pic>
        <p:nvPicPr>
          <p:cNvPr id="191" name="Google Shape;191;p18"/>
          <p:cNvPicPr preferRelativeResize="0"/>
          <p:nvPr/>
        </p:nvPicPr>
        <p:blipFill>
          <a:blip r:embed="rId6">
            <a:alphaModFix/>
          </a:blip>
          <a:stretch>
            <a:fillRect/>
          </a:stretch>
        </p:blipFill>
        <p:spPr>
          <a:xfrm>
            <a:off x="4736025" y="2841250"/>
            <a:ext cx="1012775" cy="1012775"/>
          </a:xfrm>
          <a:prstGeom prst="rect">
            <a:avLst/>
          </a:prstGeom>
          <a:noFill/>
          <a:ln>
            <a:noFill/>
          </a:ln>
        </p:spPr>
      </p:pic>
      <p:pic>
        <p:nvPicPr>
          <p:cNvPr id="192" name="Google Shape;192;p18"/>
          <p:cNvPicPr preferRelativeResize="0"/>
          <p:nvPr/>
        </p:nvPicPr>
        <p:blipFill>
          <a:blip r:embed="rId7">
            <a:alphaModFix/>
          </a:blip>
          <a:stretch>
            <a:fillRect/>
          </a:stretch>
        </p:blipFill>
        <p:spPr>
          <a:xfrm>
            <a:off x="482625" y="2794750"/>
            <a:ext cx="1012775" cy="1105775"/>
          </a:xfrm>
          <a:prstGeom prst="rect">
            <a:avLst/>
          </a:prstGeom>
          <a:noFill/>
          <a:ln>
            <a:noFill/>
          </a:ln>
        </p:spPr>
      </p:pic>
      <p:pic>
        <p:nvPicPr>
          <p:cNvPr id="193" name="Google Shape;193;p18"/>
          <p:cNvPicPr preferRelativeResize="0"/>
          <p:nvPr/>
        </p:nvPicPr>
        <p:blipFill>
          <a:blip r:embed="rId8">
            <a:alphaModFix/>
          </a:blip>
          <a:stretch>
            <a:fillRect/>
          </a:stretch>
        </p:blipFill>
        <p:spPr>
          <a:xfrm>
            <a:off x="1943750" y="2794750"/>
            <a:ext cx="1077950" cy="1038926"/>
          </a:xfrm>
          <a:prstGeom prst="rect">
            <a:avLst/>
          </a:prstGeom>
          <a:noFill/>
          <a:ln>
            <a:noFill/>
          </a:ln>
        </p:spPr>
      </p:pic>
      <p:pic>
        <p:nvPicPr>
          <p:cNvPr id="194" name="Google Shape;194;p18"/>
          <p:cNvPicPr preferRelativeResize="0"/>
          <p:nvPr/>
        </p:nvPicPr>
        <p:blipFill>
          <a:blip r:embed="rId9">
            <a:alphaModFix/>
          </a:blip>
          <a:stretch>
            <a:fillRect/>
          </a:stretch>
        </p:blipFill>
        <p:spPr>
          <a:xfrm>
            <a:off x="3331250" y="2840200"/>
            <a:ext cx="1039249" cy="1012776"/>
          </a:xfrm>
          <a:prstGeom prst="rect">
            <a:avLst/>
          </a:prstGeom>
          <a:noFill/>
          <a:ln>
            <a:noFill/>
          </a:ln>
        </p:spPr>
      </p:pic>
      <p:pic>
        <p:nvPicPr>
          <p:cNvPr id="195" name="Google Shape;195;p18"/>
          <p:cNvPicPr preferRelativeResize="0"/>
          <p:nvPr/>
        </p:nvPicPr>
        <p:blipFill>
          <a:blip r:embed="rId10">
            <a:alphaModFix/>
          </a:blip>
          <a:stretch>
            <a:fillRect/>
          </a:stretch>
        </p:blipFill>
        <p:spPr>
          <a:xfrm>
            <a:off x="6131600" y="2848600"/>
            <a:ext cx="925875" cy="1038926"/>
          </a:xfrm>
          <a:prstGeom prst="rect">
            <a:avLst/>
          </a:prstGeom>
          <a:noFill/>
          <a:ln>
            <a:noFill/>
          </a:ln>
        </p:spPr>
      </p:pic>
      <p:pic>
        <p:nvPicPr>
          <p:cNvPr id="196" name="Google Shape;196;p18"/>
          <p:cNvPicPr preferRelativeResize="0"/>
          <p:nvPr/>
        </p:nvPicPr>
        <p:blipFill>
          <a:blip r:embed="rId11">
            <a:alphaModFix/>
          </a:blip>
          <a:stretch>
            <a:fillRect/>
          </a:stretch>
        </p:blipFill>
        <p:spPr>
          <a:xfrm>
            <a:off x="7396450" y="2900425"/>
            <a:ext cx="925877" cy="9352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6"/>
          <p:cNvSpPr txBox="1"/>
          <p:nvPr/>
        </p:nvSpPr>
        <p:spPr>
          <a:xfrm>
            <a:off x="3467250" y="0"/>
            <a:ext cx="2209500" cy="45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Dashboard</a:t>
            </a:r>
            <a:endParaRPr b="1">
              <a:latin typeface="Lato"/>
              <a:ea typeface="Lato"/>
              <a:cs typeface="Lato"/>
              <a:sym typeface="Lato"/>
            </a:endParaRPr>
          </a:p>
        </p:txBody>
      </p:sp>
      <p:pic>
        <p:nvPicPr>
          <p:cNvPr id="373" name="Google Shape;373;p36"/>
          <p:cNvPicPr preferRelativeResize="0"/>
          <p:nvPr/>
        </p:nvPicPr>
        <p:blipFill>
          <a:blip r:embed="rId3">
            <a:alphaModFix/>
          </a:blip>
          <a:stretch>
            <a:fillRect/>
          </a:stretch>
        </p:blipFill>
        <p:spPr>
          <a:xfrm>
            <a:off x="152400" y="610800"/>
            <a:ext cx="8839202" cy="369282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pic>
        <p:nvPicPr>
          <p:cNvPr id="379" name="Google Shape;379;p37"/>
          <p:cNvPicPr preferRelativeResize="0"/>
          <p:nvPr/>
        </p:nvPicPr>
        <p:blipFill>
          <a:blip r:embed="rId3">
            <a:alphaModFix/>
          </a:blip>
          <a:stretch>
            <a:fillRect/>
          </a:stretch>
        </p:blipFill>
        <p:spPr>
          <a:xfrm>
            <a:off x="4531049" y="856749"/>
            <a:ext cx="3886800" cy="3886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8"/>
          <p:cNvSpPr txBox="1"/>
          <p:nvPr>
            <p:ph idx="1" type="body"/>
          </p:nvPr>
        </p:nvSpPr>
        <p:spPr>
          <a:xfrm>
            <a:off x="727650" y="1372900"/>
            <a:ext cx="7688700" cy="3242400"/>
          </a:xfrm>
          <a:prstGeom prst="rect">
            <a:avLst/>
          </a:prstGeom>
        </p:spPr>
        <p:txBody>
          <a:bodyPr anchorCtr="0" anchor="t" bIns="91425" lIns="91425" spcFirstLastPara="1" rIns="91425" wrap="square" tIns="91425">
            <a:noAutofit/>
          </a:bodyPr>
          <a:lstStyle/>
          <a:p>
            <a:pPr indent="-298450" lvl="0" marL="457200" rtl="0" algn="just">
              <a:spcBef>
                <a:spcPts val="0"/>
              </a:spcBef>
              <a:spcAft>
                <a:spcPts val="0"/>
              </a:spcAft>
              <a:buSzPts val="1100"/>
              <a:buFont typeface="Raleway Medium"/>
              <a:buChar char="●"/>
            </a:pPr>
            <a:r>
              <a:rPr lang="en" sz="1100">
                <a:latin typeface="Raleway Medium"/>
                <a:ea typeface="Raleway Medium"/>
                <a:cs typeface="Raleway Medium"/>
                <a:sym typeface="Raleway Medium"/>
              </a:rPr>
              <a:t>Implementing predictive maintenance will revolutionize our maintenance practices and boost operational efficiency. </a:t>
            </a:r>
            <a:endParaRPr sz="1100">
              <a:latin typeface="Raleway Medium"/>
              <a:ea typeface="Raleway Medium"/>
              <a:cs typeface="Raleway Medium"/>
              <a:sym typeface="Raleway Medium"/>
            </a:endParaRPr>
          </a:p>
          <a:p>
            <a:pPr indent="0" lvl="0" marL="457200" rtl="0" algn="just">
              <a:spcBef>
                <a:spcPts val="0"/>
              </a:spcBef>
              <a:spcAft>
                <a:spcPts val="0"/>
              </a:spcAft>
              <a:buNone/>
            </a:pPr>
            <a:r>
              <a:t/>
            </a:r>
            <a:endParaRPr sz="1100">
              <a:latin typeface="Raleway Medium"/>
              <a:ea typeface="Raleway Medium"/>
              <a:cs typeface="Raleway Medium"/>
              <a:sym typeface="Raleway Medium"/>
            </a:endParaRPr>
          </a:p>
          <a:p>
            <a:pPr indent="-298450" lvl="0" marL="457200" rtl="0" algn="just">
              <a:spcBef>
                <a:spcPts val="0"/>
              </a:spcBef>
              <a:spcAft>
                <a:spcPts val="0"/>
              </a:spcAft>
              <a:buSzPts val="1100"/>
              <a:buFont typeface="Raleway Medium"/>
              <a:buChar char="●"/>
            </a:pPr>
            <a:r>
              <a:rPr lang="en" sz="1100">
                <a:latin typeface="Raleway Medium"/>
                <a:ea typeface="Raleway Medium"/>
                <a:cs typeface="Raleway Medium"/>
                <a:sym typeface="Raleway Medium"/>
              </a:rPr>
              <a:t>By using data analysis and machine learning, we can predict equipment failures in advance, ensuring </a:t>
            </a:r>
            <a:r>
              <a:rPr lang="en" sz="1100">
                <a:latin typeface="Raleway Medium"/>
                <a:ea typeface="Raleway Medium"/>
                <a:cs typeface="Raleway Medium"/>
                <a:sym typeface="Raleway Medium"/>
              </a:rPr>
              <a:t>smooth</a:t>
            </a:r>
            <a:r>
              <a:rPr lang="en" sz="1100">
                <a:latin typeface="Raleway Medium"/>
                <a:ea typeface="Raleway Medium"/>
                <a:cs typeface="Raleway Medium"/>
                <a:sym typeface="Raleway Medium"/>
              </a:rPr>
              <a:t> operations and reducing downtime. </a:t>
            </a:r>
            <a:endParaRPr sz="1100">
              <a:latin typeface="Raleway Medium"/>
              <a:ea typeface="Raleway Medium"/>
              <a:cs typeface="Raleway Medium"/>
              <a:sym typeface="Raleway Medium"/>
            </a:endParaRPr>
          </a:p>
          <a:p>
            <a:pPr indent="0" lvl="0" marL="457200" rtl="0" algn="just">
              <a:spcBef>
                <a:spcPts val="0"/>
              </a:spcBef>
              <a:spcAft>
                <a:spcPts val="0"/>
              </a:spcAft>
              <a:buNone/>
            </a:pPr>
            <a:r>
              <a:t/>
            </a:r>
            <a:endParaRPr sz="1100">
              <a:latin typeface="Raleway Medium"/>
              <a:ea typeface="Raleway Medium"/>
              <a:cs typeface="Raleway Medium"/>
              <a:sym typeface="Raleway Medium"/>
            </a:endParaRPr>
          </a:p>
          <a:p>
            <a:pPr indent="-298450" lvl="0" marL="457200" rtl="0" algn="just">
              <a:spcBef>
                <a:spcPts val="0"/>
              </a:spcBef>
              <a:spcAft>
                <a:spcPts val="0"/>
              </a:spcAft>
              <a:buSzPts val="1100"/>
              <a:buFont typeface="Raleway Medium"/>
              <a:buChar char="●"/>
            </a:pPr>
            <a:r>
              <a:rPr lang="en" sz="1100">
                <a:latin typeface="Raleway Medium"/>
                <a:ea typeface="Raleway Medium"/>
                <a:cs typeface="Raleway Medium"/>
                <a:sym typeface="Raleway Medium"/>
              </a:rPr>
              <a:t>The primary goals of this project were to improve equipment reliability, cut costs, enhance safety, and extend equipment lifespan.</a:t>
            </a:r>
            <a:endParaRPr sz="1100">
              <a:latin typeface="Raleway Medium"/>
              <a:ea typeface="Raleway Medium"/>
              <a:cs typeface="Raleway Medium"/>
              <a:sym typeface="Raleway Medium"/>
            </a:endParaRPr>
          </a:p>
          <a:p>
            <a:pPr indent="0" lvl="0" marL="457200" rtl="0" algn="just">
              <a:spcBef>
                <a:spcPts val="0"/>
              </a:spcBef>
              <a:spcAft>
                <a:spcPts val="0"/>
              </a:spcAft>
              <a:buNone/>
            </a:pPr>
            <a:r>
              <a:t/>
            </a:r>
            <a:endParaRPr sz="1100">
              <a:latin typeface="Raleway Medium"/>
              <a:ea typeface="Raleway Medium"/>
              <a:cs typeface="Raleway Medium"/>
              <a:sym typeface="Raleway Medium"/>
            </a:endParaRPr>
          </a:p>
          <a:p>
            <a:pPr indent="-298450" lvl="0" marL="457200" rtl="0" algn="just">
              <a:spcBef>
                <a:spcPts val="0"/>
              </a:spcBef>
              <a:spcAft>
                <a:spcPts val="0"/>
              </a:spcAft>
              <a:buSzPts val="1100"/>
              <a:buFont typeface="Raleway Medium"/>
              <a:buChar char="●"/>
            </a:pPr>
            <a:r>
              <a:rPr lang="en" sz="1100">
                <a:latin typeface="Raleway Medium"/>
                <a:ea typeface="Raleway Medium"/>
                <a:cs typeface="Raleway Medium"/>
                <a:sym typeface="Raleway Medium"/>
              </a:rPr>
              <a:t>Through advanced sensors and data systems, we've built a solid foundation for predictive maintenance. </a:t>
            </a:r>
            <a:endParaRPr sz="1100">
              <a:latin typeface="Raleway Medium"/>
              <a:ea typeface="Raleway Medium"/>
              <a:cs typeface="Raleway Medium"/>
              <a:sym typeface="Raleway Medium"/>
            </a:endParaRPr>
          </a:p>
          <a:p>
            <a:pPr indent="0" lvl="0" marL="457200" rtl="0" algn="just">
              <a:spcBef>
                <a:spcPts val="0"/>
              </a:spcBef>
              <a:spcAft>
                <a:spcPts val="0"/>
              </a:spcAft>
              <a:buNone/>
            </a:pPr>
            <a:r>
              <a:t/>
            </a:r>
            <a:endParaRPr sz="1100">
              <a:latin typeface="Raleway Medium"/>
              <a:ea typeface="Raleway Medium"/>
              <a:cs typeface="Raleway Medium"/>
              <a:sym typeface="Raleway Medium"/>
            </a:endParaRPr>
          </a:p>
          <a:p>
            <a:pPr indent="-298450" lvl="0" marL="457200" rtl="0" algn="just">
              <a:spcBef>
                <a:spcPts val="0"/>
              </a:spcBef>
              <a:spcAft>
                <a:spcPts val="0"/>
              </a:spcAft>
              <a:buSzPts val="1100"/>
              <a:buFont typeface="Raleway Medium"/>
              <a:buChar char="●"/>
            </a:pPr>
            <a:r>
              <a:rPr lang="en" sz="1100">
                <a:latin typeface="Raleway Medium"/>
                <a:ea typeface="Raleway Medium"/>
                <a:cs typeface="Raleway Medium"/>
                <a:sym typeface="Raleway Medium"/>
              </a:rPr>
              <a:t>Our algorithms can identify patterns and generate valuable insights, enabling proactive maintenance planning. </a:t>
            </a:r>
            <a:endParaRPr sz="1100">
              <a:latin typeface="Raleway Medium"/>
              <a:ea typeface="Raleway Medium"/>
              <a:cs typeface="Raleway Medium"/>
              <a:sym typeface="Raleway Medium"/>
            </a:endParaRPr>
          </a:p>
          <a:p>
            <a:pPr indent="0" lvl="0" marL="457200" rtl="0" algn="just">
              <a:spcBef>
                <a:spcPts val="0"/>
              </a:spcBef>
              <a:spcAft>
                <a:spcPts val="0"/>
              </a:spcAft>
              <a:buNone/>
            </a:pPr>
            <a:r>
              <a:t/>
            </a:r>
            <a:endParaRPr sz="1100">
              <a:latin typeface="Raleway Medium"/>
              <a:ea typeface="Raleway Medium"/>
              <a:cs typeface="Raleway Medium"/>
              <a:sym typeface="Raleway Medium"/>
            </a:endParaRPr>
          </a:p>
          <a:p>
            <a:pPr indent="-298450" lvl="0" marL="457200" rtl="0" algn="just">
              <a:spcBef>
                <a:spcPts val="0"/>
              </a:spcBef>
              <a:spcAft>
                <a:spcPts val="0"/>
              </a:spcAft>
              <a:buSzPts val="1100"/>
              <a:buFont typeface="Raleway Medium"/>
              <a:buChar char="●"/>
            </a:pPr>
            <a:r>
              <a:rPr lang="en" sz="1100">
                <a:latin typeface="Raleway Medium"/>
                <a:ea typeface="Raleway Medium"/>
                <a:cs typeface="Raleway Medium"/>
                <a:sym typeface="Raleway Medium"/>
              </a:rPr>
              <a:t>This approach will save resources, create a safer workplace, and positively impact our bottom line.</a:t>
            </a:r>
            <a:endParaRPr sz="1100">
              <a:latin typeface="Raleway Medium"/>
              <a:ea typeface="Raleway Medium"/>
              <a:cs typeface="Raleway Medium"/>
              <a:sym typeface="Raleway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Any Questions?</a:t>
            </a:r>
            <a:endParaRPr/>
          </a:p>
        </p:txBody>
      </p:sp>
      <p:pic>
        <p:nvPicPr>
          <p:cNvPr id="390" name="Google Shape;390;p39"/>
          <p:cNvPicPr preferRelativeResize="0"/>
          <p:nvPr/>
        </p:nvPicPr>
        <p:blipFill>
          <a:blip r:embed="rId3">
            <a:alphaModFix/>
          </a:blip>
          <a:stretch>
            <a:fillRect/>
          </a:stretch>
        </p:blipFill>
        <p:spPr>
          <a:xfrm>
            <a:off x="4572000" y="659325"/>
            <a:ext cx="3845850" cy="3845850"/>
          </a:xfrm>
          <a:prstGeom prst="rect">
            <a:avLst/>
          </a:prstGeom>
          <a:noFill/>
          <a:ln>
            <a:noFill/>
          </a:ln>
          <a:effectLst>
            <a:reflection blurRad="0" dir="0" dist="0" endA="0" endPos="17000" fadeDir="5400012" kx="0" rotWithShape="0" algn="bl" stPos="0" sy="-100000" ky="0"/>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T</a:t>
            </a:r>
            <a:r>
              <a:rPr lang="en" sz="4000"/>
              <a:t>h</a:t>
            </a:r>
            <a:r>
              <a:rPr lang="en" sz="4000"/>
              <a:t>ank You</a:t>
            </a:r>
            <a:endParaRPr sz="4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a:t>
            </a:r>
            <a:r>
              <a:rPr lang="en"/>
              <a:t>ine</a:t>
            </a:r>
            <a:endParaRPr/>
          </a:p>
        </p:txBody>
      </p:sp>
      <p:sp>
        <p:nvSpPr>
          <p:cNvPr id="202" name="Google Shape;202;p1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u="sng">
                <a:solidFill>
                  <a:schemeClr val="dk2"/>
                </a:solidFill>
              </a:rPr>
              <a:t>Introduction</a:t>
            </a:r>
            <a:endParaRPr b="1" sz="1600" u="sng">
              <a:solidFill>
                <a:schemeClr val="dk2"/>
              </a:solidFill>
            </a:endParaRPr>
          </a:p>
          <a:p>
            <a:pPr indent="0" lvl="0" marL="0" rtl="0" algn="l">
              <a:spcBef>
                <a:spcPts val="1600"/>
              </a:spcBef>
              <a:spcAft>
                <a:spcPts val="0"/>
              </a:spcAft>
              <a:buNone/>
            </a:pPr>
            <a:r>
              <a:rPr b="1" lang="en" sz="1600" u="sng">
                <a:solidFill>
                  <a:schemeClr val="dk2"/>
                </a:solidFill>
              </a:rPr>
              <a:t>Project Summary</a:t>
            </a:r>
            <a:endParaRPr b="1" sz="1600" u="sng">
              <a:solidFill>
                <a:schemeClr val="dk2"/>
              </a:solidFill>
            </a:endParaRPr>
          </a:p>
          <a:p>
            <a:pPr indent="0" lvl="0" marL="0" rtl="0" algn="l">
              <a:spcBef>
                <a:spcPts val="1600"/>
              </a:spcBef>
              <a:spcAft>
                <a:spcPts val="0"/>
              </a:spcAft>
              <a:buNone/>
            </a:pPr>
            <a:r>
              <a:rPr b="1" lang="en" sz="1600" u="sng">
                <a:solidFill>
                  <a:schemeClr val="dk2"/>
                </a:solidFill>
              </a:rPr>
              <a:t>Purpose of Project</a:t>
            </a:r>
            <a:endParaRPr b="1" sz="1600" u="sng">
              <a:solidFill>
                <a:schemeClr val="dk2"/>
              </a:solidFill>
            </a:endParaRPr>
          </a:p>
          <a:p>
            <a:pPr indent="0" lvl="0" marL="0" rtl="0" algn="l">
              <a:spcBef>
                <a:spcPts val="1600"/>
              </a:spcBef>
              <a:spcAft>
                <a:spcPts val="0"/>
              </a:spcAft>
              <a:buNone/>
            </a:pPr>
            <a:r>
              <a:rPr b="1" lang="en" sz="1600" u="sng">
                <a:solidFill>
                  <a:schemeClr val="dk2"/>
                </a:solidFill>
              </a:rPr>
              <a:t>Dataset Source</a:t>
            </a:r>
            <a:endParaRPr b="1" sz="1600" u="sng">
              <a:solidFill>
                <a:schemeClr val="dk2"/>
              </a:solidFill>
            </a:endParaRPr>
          </a:p>
          <a:p>
            <a:pPr indent="0" lvl="0" marL="0" rtl="0" algn="l">
              <a:spcBef>
                <a:spcPts val="1600"/>
              </a:spcBef>
              <a:spcAft>
                <a:spcPts val="0"/>
              </a:spcAft>
              <a:buNone/>
            </a:pPr>
            <a:r>
              <a:rPr b="1" lang="en" sz="1600" u="sng">
                <a:solidFill>
                  <a:schemeClr val="dk2"/>
                </a:solidFill>
              </a:rPr>
              <a:t>Data Visualization</a:t>
            </a:r>
            <a:endParaRPr b="1" sz="1600" u="sng">
              <a:solidFill>
                <a:schemeClr val="dk2"/>
              </a:solidFill>
            </a:endParaRPr>
          </a:p>
          <a:p>
            <a:pPr indent="0" lvl="0" marL="0" rtl="0" algn="l">
              <a:spcBef>
                <a:spcPts val="1600"/>
              </a:spcBef>
              <a:spcAft>
                <a:spcPts val="1600"/>
              </a:spcAft>
              <a:buNone/>
            </a:pPr>
            <a:r>
              <a:rPr b="1" lang="en" sz="1600" u="sng">
                <a:solidFill>
                  <a:schemeClr val="dk2"/>
                </a:solidFill>
              </a:rPr>
              <a:t>Conclusion</a:t>
            </a:r>
            <a:endParaRPr b="1">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20"/>
          <p:cNvPicPr preferRelativeResize="0"/>
          <p:nvPr/>
        </p:nvPicPr>
        <p:blipFill>
          <a:blip r:embed="rId3">
            <a:alphaModFix/>
          </a:blip>
          <a:stretch>
            <a:fillRect/>
          </a:stretch>
        </p:blipFill>
        <p:spPr>
          <a:xfrm>
            <a:off x="787350" y="130450"/>
            <a:ext cx="7569275" cy="4882575"/>
          </a:xfrm>
          <a:prstGeom prst="rect">
            <a:avLst/>
          </a:prstGeom>
          <a:noFill/>
          <a:ln>
            <a:noFill/>
          </a:ln>
        </p:spPr>
      </p:pic>
      <p:sp>
        <p:nvSpPr>
          <p:cNvPr id="208" name="Google Shape;208;p20"/>
          <p:cNvSpPr txBox="1"/>
          <p:nvPr/>
        </p:nvSpPr>
        <p:spPr>
          <a:xfrm>
            <a:off x="3696725" y="1791525"/>
            <a:ext cx="3704100" cy="78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2"/>
                </a:solidFill>
                <a:latin typeface="Raleway"/>
                <a:ea typeface="Raleway"/>
                <a:cs typeface="Raleway"/>
                <a:sym typeface="Raleway"/>
              </a:rPr>
              <a:t>Introduction</a:t>
            </a:r>
            <a:endParaRPr>
              <a:solidFill>
                <a:schemeClr val="dk2"/>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Predictive </a:t>
            </a:r>
            <a:r>
              <a:rPr lang="en"/>
              <a:t>Maintenance</a:t>
            </a:r>
            <a:endParaRPr/>
          </a:p>
        </p:txBody>
      </p:sp>
      <p:sp>
        <p:nvSpPr>
          <p:cNvPr id="214" name="Google Shape;214;p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1200">
                <a:solidFill>
                  <a:srgbClr val="374151"/>
                </a:solidFill>
                <a:latin typeface="Raleway Medium"/>
                <a:ea typeface="Raleway Medium"/>
                <a:cs typeface="Raleway Medium"/>
                <a:sym typeface="Raleway Medium"/>
              </a:rPr>
              <a:t>A game-changing approach to ensure smooth operations, enhance equipment reliability, and optimize maintenance practices. In this session, we will explore the concept of predictive maintenance, its benefits, and how it revolutionizes traditional maintenance strategies.</a:t>
            </a:r>
            <a:endParaRPr>
              <a:latin typeface="Raleway Medium"/>
              <a:ea typeface="Raleway Medium"/>
              <a:cs typeface="Raleway Medium"/>
              <a:sym typeface="Raleway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2"/>
          <p:cNvSpPr txBox="1"/>
          <p:nvPr>
            <p:ph idx="2" type="body"/>
          </p:nvPr>
        </p:nvSpPr>
        <p:spPr>
          <a:xfrm>
            <a:off x="709200" y="1315950"/>
            <a:ext cx="3374400" cy="30255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1200">
                <a:solidFill>
                  <a:srgbClr val="374151"/>
                </a:solidFill>
                <a:latin typeface="Raleway Medium"/>
                <a:ea typeface="Raleway Medium"/>
                <a:cs typeface="Raleway Medium"/>
                <a:sym typeface="Raleway Medium"/>
              </a:rPr>
              <a:t>Predictive Maintenance is a proactive maintenance strategy that utilizes data analysis and cutting-edge technologies to predict potential equipment failures before they occur. By collecting and analyzing real-time data from sensors, historical records, and other sources, predictive maintenance empowers us to anticipate issues and intervene at the right time.</a:t>
            </a:r>
            <a:endParaRPr>
              <a:latin typeface="Raleway Medium"/>
              <a:ea typeface="Raleway Medium"/>
              <a:cs typeface="Raleway Medium"/>
              <a:sym typeface="Raleway Medium"/>
            </a:endParaRPr>
          </a:p>
        </p:txBody>
      </p:sp>
      <p:pic>
        <p:nvPicPr>
          <p:cNvPr id="220" name="Google Shape;220;p22"/>
          <p:cNvPicPr preferRelativeResize="0"/>
          <p:nvPr/>
        </p:nvPicPr>
        <p:blipFill rotWithShape="1">
          <a:blip r:embed="rId3">
            <a:alphaModFix/>
          </a:blip>
          <a:srcRect b="4086" l="0" r="0" t="4086"/>
          <a:stretch/>
        </p:blipFill>
        <p:spPr>
          <a:xfrm flipH="1">
            <a:off x="4571999" y="0"/>
            <a:ext cx="6266973" cy="5143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Summ</a:t>
            </a:r>
            <a:r>
              <a:rPr lang="en"/>
              <a:t>ary</a:t>
            </a:r>
            <a:endParaRPr/>
          </a:p>
        </p:txBody>
      </p:sp>
      <p:pic>
        <p:nvPicPr>
          <p:cNvPr id="226" name="Google Shape;226;p23"/>
          <p:cNvPicPr preferRelativeResize="0"/>
          <p:nvPr/>
        </p:nvPicPr>
        <p:blipFill>
          <a:blip r:embed="rId3">
            <a:alphaModFix/>
          </a:blip>
          <a:stretch>
            <a:fillRect/>
          </a:stretch>
        </p:blipFill>
        <p:spPr>
          <a:xfrm>
            <a:off x="3348324" y="925675"/>
            <a:ext cx="5069524" cy="3643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4"/>
          <p:cNvSpPr txBox="1"/>
          <p:nvPr>
            <p:ph idx="1" type="body"/>
          </p:nvPr>
        </p:nvSpPr>
        <p:spPr>
          <a:xfrm>
            <a:off x="727650" y="1327075"/>
            <a:ext cx="7688700" cy="3224100"/>
          </a:xfrm>
          <a:prstGeom prst="rect">
            <a:avLst/>
          </a:prstGeom>
        </p:spPr>
        <p:txBody>
          <a:bodyPr anchorCtr="0" anchor="t" bIns="91425" lIns="91425" spcFirstLastPara="1" rIns="91425" wrap="square" tIns="91425">
            <a:noAutofit/>
          </a:bodyPr>
          <a:lstStyle/>
          <a:p>
            <a:pPr indent="-311150" lvl="0" marL="457200" rtl="0" algn="just">
              <a:spcBef>
                <a:spcPts val="0"/>
              </a:spcBef>
              <a:spcAft>
                <a:spcPts val="0"/>
              </a:spcAft>
              <a:buClr>
                <a:srgbClr val="374151"/>
              </a:buClr>
              <a:buSzPts val="1300"/>
              <a:buFont typeface="Raleway Medium"/>
              <a:buChar char="●"/>
            </a:pPr>
            <a:r>
              <a:rPr lang="en">
                <a:solidFill>
                  <a:srgbClr val="374151"/>
                </a:solidFill>
                <a:latin typeface="Raleway Medium"/>
                <a:ea typeface="Raleway Medium"/>
                <a:cs typeface="Raleway Medium"/>
                <a:sym typeface="Raleway Medium"/>
              </a:rPr>
              <a:t>The predictive maintenance project aims to enhance operational efficiency and equipment reliability by proactively predicting potential equipment failures. </a:t>
            </a:r>
            <a:endParaRPr>
              <a:solidFill>
                <a:srgbClr val="374151"/>
              </a:solidFill>
              <a:latin typeface="Raleway Medium"/>
              <a:ea typeface="Raleway Medium"/>
              <a:cs typeface="Raleway Medium"/>
              <a:sym typeface="Raleway Medium"/>
            </a:endParaRPr>
          </a:p>
          <a:p>
            <a:pPr indent="-311150" lvl="0" marL="457200" rtl="0" algn="just">
              <a:spcBef>
                <a:spcPts val="0"/>
              </a:spcBef>
              <a:spcAft>
                <a:spcPts val="0"/>
              </a:spcAft>
              <a:buClr>
                <a:srgbClr val="374151"/>
              </a:buClr>
              <a:buSzPts val="1300"/>
              <a:buFont typeface="Raleway Medium"/>
              <a:buChar char="●"/>
            </a:pPr>
            <a:r>
              <a:rPr lang="en">
                <a:solidFill>
                  <a:srgbClr val="374151"/>
                </a:solidFill>
                <a:latin typeface="Raleway Medium"/>
                <a:ea typeface="Raleway Medium"/>
                <a:cs typeface="Raleway Medium"/>
                <a:sym typeface="Raleway Medium"/>
              </a:rPr>
              <a:t>Through data analysis and machine learning, the project will transform maintenance practices from reactive to proactive, reducing downtime and optimizing resource utilization. </a:t>
            </a:r>
            <a:endParaRPr>
              <a:solidFill>
                <a:srgbClr val="374151"/>
              </a:solidFill>
              <a:latin typeface="Raleway Medium"/>
              <a:ea typeface="Raleway Medium"/>
              <a:cs typeface="Raleway Medium"/>
              <a:sym typeface="Raleway Medium"/>
            </a:endParaRPr>
          </a:p>
          <a:p>
            <a:pPr indent="-311150" lvl="0" marL="457200" rtl="0" algn="just">
              <a:spcBef>
                <a:spcPts val="0"/>
              </a:spcBef>
              <a:spcAft>
                <a:spcPts val="0"/>
              </a:spcAft>
              <a:buClr>
                <a:srgbClr val="374151"/>
              </a:buClr>
              <a:buSzPts val="1300"/>
              <a:buFont typeface="Raleway Medium"/>
              <a:buChar char="●"/>
            </a:pPr>
            <a:r>
              <a:rPr lang="en">
                <a:solidFill>
                  <a:srgbClr val="374151"/>
                </a:solidFill>
                <a:latin typeface="Raleway Medium"/>
                <a:ea typeface="Raleway Medium"/>
                <a:cs typeface="Raleway Medium"/>
                <a:sym typeface="Raleway Medium"/>
              </a:rPr>
              <a:t>Objectives include enhancing equipment reliability, reducing costs, improving safety, extending equipment lifespan, and enhancing efficiency. </a:t>
            </a:r>
            <a:endParaRPr>
              <a:solidFill>
                <a:srgbClr val="374151"/>
              </a:solidFill>
              <a:latin typeface="Raleway Medium"/>
              <a:ea typeface="Raleway Medium"/>
              <a:cs typeface="Raleway Medium"/>
              <a:sym typeface="Raleway Medium"/>
            </a:endParaRPr>
          </a:p>
          <a:p>
            <a:pPr indent="-311150" lvl="0" marL="457200" rtl="0" algn="just">
              <a:spcBef>
                <a:spcPts val="0"/>
              </a:spcBef>
              <a:spcAft>
                <a:spcPts val="0"/>
              </a:spcAft>
              <a:buClr>
                <a:srgbClr val="374151"/>
              </a:buClr>
              <a:buSzPts val="1300"/>
              <a:buFont typeface="Raleway Medium"/>
              <a:buChar char="●"/>
            </a:pPr>
            <a:r>
              <a:rPr lang="en">
                <a:solidFill>
                  <a:srgbClr val="374151"/>
                </a:solidFill>
                <a:latin typeface="Raleway Medium"/>
                <a:ea typeface="Raleway Medium"/>
                <a:cs typeface="Raleway Medium"/>
                <a:sym typeface="Raleway Medium"/>
              </a:rPr>
              <a:t>The project involves data collection, analysis, and modeling, leading to the implementation of a predictive maintenance system. </a:t>
            </a:r>
            <a:endParaRPr>
              <a:solidFill>
                <a:srgbClr val="374151"/>
              </a:solidFill>
              <a:latin typeface="Raleway Medium"/>
              <a:ea typeface="Raleway Medium"/>
              <a:cs typeface="Raleway Medium"/>
              <a:sym typeface="Raleway Medium"/>
            </a:endParaRPr>
          </a:p>
          <a:p>
            <a:pPr indent="-311150" lvl="0" marL="457200" rtl="0" algn="just">
              <a:spcBef>
                <a:spcPts val="0"/>
              </a:spcBef>
              <a:spcAft>
                <a:spcPts val="0"/>
              </a:spcAft>
              <a:buClr>
                <a:srgbClr val="374151"/>
              </a:buClr>
              <a:buSzPts val="1300"/>
              <a:buFont typeface="Raleway Medium"/>
              <a:buChar char="●"/>
            </a:pPr>
            <a:r>
              <a:rPr lang="en">
                <a:solidFill>
                  <a:srgbClr val="374151"/>
                </a:solidFill>
                <a:latin typeface="Raleway Medium"/>
                <a:ea typeface="Raleway Medium"/>
                <a:cs typeface="Raleway Medium"/>
                <a:sym typeface="Raleway Medium"/>
              </a:rPr>
              <a:t>Expected benefits include reduced downtime, cost savings, improved safety, increased efficiency, and extended equipment lifespan. </a:t>
            </a:r>
            <a:endParaRPr>
              <a:solidFill>
                <a:srgbClr val="374151"/>
              </a:solidFill>
              <a:latin typeface="Raleway Medium"/>
              <a:ea typeface="Raleway Medium"/>
              <a:cs typeface="Raleway Medium"/>
              <a:sym typeface="Raleway Medium"/>
            </a:endParaRPr>
          </a:p>
          <a:p>
            <a:pPr indent="-311150" lvl="0" marL="457200" rtl="0" algn="just">
              <a:spcBef>
                <a:spcPts val="0"/>
              </a:spcBef>
              <a:spcAft>
                <a:spcPts val="0"/>
              </a:spcAft>
              <a:buClr>
                <a:srgbClr val="374151"/>
              </a:buClr>
              <a:buSzPts val="1300"/>
              <a:buFont typeface="Raleway Medium"/>
              <a:buChar char="●"/>
            </a:pPr>
            <a:r>
              <a:rPr lang="en">
                <a:solidFill>
                  <a:srgbClr val="374151"/>
                </a:solidFill>
                <a:latin typeface="Raleway Medium"/>
                <a:ea typeface="Raleway Medium"/>
                <a:cs typeface="Raleway Medium"/>
                <a:sym typeface="Raleway Medium"/>
              </a:rPr>
              <a:t>Overall, this project will provide a competitive advantage and position the organization as a leader in predictive maintenance practices.</a:t>
            </a:r>
            <a:endParaRPr>
              <a:latin typeface="Raleway Medium"/>
              <a:ea typeface="Raleway Medium"/>
              <a:cs typeface="Raleway Medium"/>
              <a:sym typeface="Raleway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5"/>
          <p:cNvSpPr/>
          <p:nvPr/>
        </p:nvSpPr>
        <p:spPr>
          <a:xfrm flipH="1" rot="984884">
            <a:off x="6580090" y="2556505"/>
            <a:ext cx="1116820" cy="57901"/>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5"/>
          <p:cNvSpPr/>
          <p:nvPr/>
        </p:nvSpPr>
        <p:spPr>
          <a:xfrm rot="-984884">
            <a:off x="5557569" y="2556505"/>
            <a:ext cx="1116820" cy="57901"/>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5"/>
          <p:cNvSpPr/>
          <p:nvPr/>
        </p:nvSpPr>
        <p:spPr>
          <a:xfrm flipH="1" rot="984884">
            <a:off x="4522797" y="2556505"/>
            <a:ext cx="1116820" cy="57901"/>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5"/>
          <p:cNvSpPr/>
          <p:nvPr/>
        </p:nvSpPr>
        <p:spPr>
          <a:xfrm rot="-984884">
            <a:off x="3500275" y="2556505"/>
            <a:ext cx="1116820" cy="57901"/>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5"/>
          <p:cNvSpPr/>
          <p:nvPr/>
        </p:nvSpPr>
        <p:spPr>
          <a:xfrm flipH="1" rot="984884">
            <a:off x="2469620" y="2556505"/>
            <a:ext cx="1116820" cy="57901"/>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5"/>
          <p:cNvGrpSpPr/>
          <p:nvPr/>
        </p:nvGrpSpPr>
        <p:grpSpPr>
          <a:xfrm>
            <a:off x="2694351" y="2617313"/>
            <a:ext cx="1712701" cy="1230715"/>
            <a:chOff x="2683801" y="2543425"/>
            <a:chExt cx="1712701" cy="1230715"/>
          </a:xfrm>
        </p:grpSpPr>
        <p:sp>
          <p:nvSpPr>
            <p:cNvPr id="242" name="Google Shape;242;p25"/>
            <p:cNvSpPr txBox="1"/>
            <p:nvPr/>
          </p:nvSpPr>
          <p:spPr>
            <a:xfrm>
              <a:off x="2683801" y="2737213"/>
              <a:ext cx="1712700" cy="2760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chemeClr val="dk2"/>
                  </a:solidFill>
                  <a:latin typeface="Roboto"/>
                  <a:ea typeface="Roboto"/>
                  <a:cs typeface="Roboto"/>
                  <a:sym typeface="Roboto"/>
                </a:rPr>
                <a:t>Data Analysis and Modeling</a:t>
              </a:r>
              <a:endParaRPr b="1" sz="800">
                <a:solidFill>
                  <a:schemeClr val="dk2"/>
                </a:solidFill>
                <a:latin typeface="Roboto"/>
                <a:ea typeface="Roboto"/>
                <a:cs typeface="Roboto"/>
                <a:sym typeface="Roboto"/>
              </a:endParaRPr>
            </a:p>
          </p:txBody>
        </p:sp>
        <p:sp>
          <p:nvSpPr>
            <p:cNvPr id="243" name="Google Shape;243;p25"/>
            <p:cNvSpPr/>
            <p:nvPr/>
          </p:nvSpPr>
          <p:spPr>
            <a:xfrm rot="-1789476">
              <a:off x="3457142" y="2572699"/>
              <a:ext cx="160451" cy="160451"/>
            </a:xfrm>
            <a:prstGeom prst="ellipse">
              <a:avLst/>
            </a:prstGeom>
            <a:solidFill>
              <a:srgbClr val="E9EDEE"/>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5"/>
            <p:cNvSpPr/>
            <p:nvPr/>
          </p:nvSpPr>
          <p:spPr>
            <a:xfrm>
              <a:off x="2683803" y="3070640"/>
              <a:ext cx="1712700" cy="703500"/>
            </a:xfrm>
            <a:prstGeom prst="roundRect">
              <a:avLst>
                <a:gd fmla="val 4485"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45" name="Google Shape;245;p25"/>
            <p:cNvSpPr txBox="1"/>
            <p:nvPr/>
          </p:nvSpPr>
          <p:spPr>
            <a:xfrm>
              <a:off x="2723475" y="3111237"/>
              <a:ext cx="1628700" cy="621300"/>
            </a:xfrm>
            <a:prstGeom prst="rect">
              <a:avLst/>
            </a:prstGeom>
            <a:solidFill>
              <a:srgbClr val="F7F7F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800">
                  <a:solidFill>
                    <a:schemeClr val="dk2"/>
                  </a:solidFill>
                  <a:latin typeface="Roboto"/>
                  <a:ea typeface="Roboto"/>
                  <a:cs typeface="Roboto"/>
                  <a:sym typeface="Roboto"/>
                </a:rPr>
                <a:t>Develop and deploy machine learning algorithms to analyze data and identify patterns indicative of potential failures.</a:t>
              </a:r>
              <a:endParaRPr sz="800">
                <a:solidFill>
                  <a:schemeClr val="dk2"/>
                </a:solidFill>
              </a:endParaRPr>
            </a:p>
          </p:txBody>
        </p:sp>
        <p:sp>
          <p:nvSpPr>
            <p:cNvPr id="246" name="Google Shape;246;p25"/>
            <p:cNvSpPr/>
            <p:nvPr/>
          </p:nvSpPr>
          <p:spPr>
            <a:xfrm>
              <a:off x="3495153" y="3005991"/>
              <a:ext cx="90000" cy="67500"/>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 name="Google Shape;247;p25"/>
          <p:cNvGrpSpPr/>
          <p:nvPr/>
        </p:nvGrpSpPr>
        <p:grpSpPr>
          <a:xfrm>
            <a:off x="4744747" y="2617313"/>
            <a:ext cx="1712705" cy="1230715"/>
            <a:chOff x="4734197" y="2543425"/>
            <a:chExt cx="1712705" cy="1230715"/>
          </a:xfrm>
        </p:grpSpPr>
        <p:sp>
          <p:nvSpPr>
            <p:cNvPr id="248" name="Google Shape;248;p25"/>
            <p:cNvSpPr/>
            <p:nvPr/>
          </p:nvSpPr>
          <p:spPr>
            <a:xfrm rot="-1789476">
              <a:off x="5510320" y="2572699"/>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5"/>
            <p:cNvSpPr txBox="1"/>
            <p:nvPr/>
          </p:nvSpPr>
          <p:spPr>
            <a:xfrm>
              <a:off x="4734197" y="2737213"/>
              <a:ext cx="1712700" cy="276000"/>
            </a:xfrm>
            <a:prstGeom prst="rect">
              <a:avLst/>
            </a:prstGeom>
            <a:noFill/>
            <a:ln cap="flat" cmpd="sng" w="9525">
              <a:solidFill>
                <a:srgbClr val="E9EDEE"/>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5E5E5E"/>
                  </a:solidFill>
                  <a:latin typeface="Roboto"/>
                  <a:ea typeface="Roboto"/>
                  <a:cs typeface="Roboto"/>
                  <a:sym typeface="Roboto"/>
                </a:rPr>
                <a:t>Implementation and Testing</a:t>
              </a:r>
              <a:endParaRPr b="1" sz="800">
                <a:solidFill>
                  <a:srgbClr val="5E5E5E"/>
                </a:solidFill>
                <a:latin typeface="Roboto"/>
                <a:ea typeface="Roboto"/>
                <a:cs typeface="Roboto"/>
                <a:sym typeface="Roboto"/>
              </a:endParaRPr>
            </a:p>
          </p:txBody>
        </p:sp>
        <p:sp>
          <p:nvSpPr>
            <p:cNvPr id="250" name="Google Shape;250;p25"/>
            <p:cNvSpPr/>
            <p:nvPr/>
          </p:nvSpPr>
          <p:spPr>
            <a:xfrm>
              <a:off x="4734203" y="3070640"/>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51" name="Google Shape;251;p25"/>
            <p:cNvSpPr txBox="1"/>
            <p:nvPr/>
          </p:nvSpPr>
          <p:spPr>
            <a:xfrm>
              <a:off x="4778453" y="3107840"/>
              <a:ext cx="1624200" cy="624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800">
                  <a:solidFill>
                    <a:srgbClr val="5E5E5E"/>
                  </a:solidFill>
                  <a:latin typeface="Roboto"/>
                  <a:ea typeface="Roboto"/>
                  <a:cs typeface="Roboto"/>
                  <a:sym typeface="Roboto"/>
                </a:rPr>
                <a:t>Pilot the predictive maintenance system on selected equipment, monitor performance, and make necessary improvements.</a:t>
              </a:r>
              <a:endParaRPr sz="800">
                <a:solidFill>
                  <a:srgbClr val="5E5E5E"/>
                </a:solidFill>
              </a:endParaRPr>
            </a:p>
          </p:txBody>
        </p:sp>
        <p:sp>
          <p:nvSpPr>
            <p:cNvPr id="252" name="Google Shape;252;p25"/>
            <p:cNvSpPr/>
            <p:nvPr/>
          </p:nvSpPr>
          <p:spPr>
            <a:xfrm>
              <a:off x="5545553" y="3005991"/>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 name="Google Shape;253;p25"/>
          <p:cNvSpPr/>
          <p:nvPr/>
        </p:nvSpPr>
        <p:spPr>
          <a:xfrm rot="-984884">
            <a:off x="1447098" y="2556505"/>
            <a:ext cx="1116820" cy="57901"/>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 name="Google Shape;254;p25"/>
          <p:cNvGrpSpPr/>
          <p:nvPr/>
        </p:nvGrpSpPr>
        <p:grpSpPr>
          <a:xfrm>
            <a:off x="1652403" y="1295457"/>
            <a:ext cx="1712771" cy="1246754"/>
            <a:chOff x="1641853" y="1221570"/>
            <a:chExt cx="1712771" cy="1246754"/>
          </a:xfrm>
        </p:grpSpPr>
        <p:sp>
          <p:nvSpPr>
            <p:cNvPr id="255" name="Google Shape;255;p25"/>
            <p:cNvSpPr/>
            <p:nvPr/>
          </p:nvSpPr>
          <p:spPr>
            <a:xfrm>
              <a:off x="1641853" y="1221570"/>
              <a:ext cx="1712700" cy="703500"/>
            </a:xfrm>
            <a:prstGeom prst="roundRect">
              <a:avLst>
                <a:gd fmla="val 4485"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56" name="Google Shape;256;p25"/>
            <p:cNvSpPr txBox="1"/>
            <p:nvPr/>
          </p:nvSpPr>
          <p:spPr>
            <a:xfrm>
              <a:off x="1641924" y="1986913"/>
              <a:ext cx="1712700" cy="2760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800">
                  <a:solidFill>
                    <a:schemeClr val="dk2"/>
                  </a:solidFill>
                  <a:latin typeface="Roboto"/>
                  <a:ea typeface="Roboto"/>
                  <a:cs typeface="Roboto"/>
                  <a:sym typeface="Roboto"/>
                </a:rPr>
                <a:t>Data Collection</a:t>
              </a:r>
              <a:endParaRPr b="1" sz="800">
                <a:solidFill>
                  <a:schemeClr val="dk2"/>
                </a:solidFill>
                <a:latin typeface="Roboto"/>
                <a:ea typeface="Roboto"/>
                <a:cs typeface="Roboto"/>
                <a:sym typeface="Roboto"/>
              </a:endParaRPr>
            </a:p>
            <a:p>
              <a:pPr indent="0" lvl="0" marL="0" rtl="0" algn="ctr">
                <a:lnSpc>
                  <a:spcPct val="115000"/>
                </a:lnSpc>
                <a:spcBef>
                  <a:spcPts val="0"/>
                </a:spcBef>
                <a:spcAft>
                  <a:spcPts val="0"/>
                </a:spcAft>
                <a:buNone/>
              </a:pPr>
              <a:r>
                <a:t/>
              </a:r>
              <a:endParaRPr b="1" sz="800">
                <a:solidFill>
                  <a:schemeClr val="dk2"/>
                </a:solidFill>
                <a:latin typeface="Roboto"/>
                <a:ea typeface="Roboto"/>
                <a:cs typeface="Roboto"/>
                <a:sym typeface="Roboto"/>
              </a:endParaRPr>
            </a:p>
          </p:txBody>
        </p:sp>
        <p:sp>
          <p:nvSpPr>
            <p:cNvPr id="257" name="Google Shape;257;p25"/>
            <p:cNvSpPr/>
            <p:nvPr/>
          </p:nvSpPr>
          <p:spPr>
            <a:xfrm rot="10800000">
              <a:off x="2453178" y="1920663"/>
              <a:ext cx="90000" cy="67500"/>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5"/>
            <p:cNvSpPr txBox="1"/>
            <p:nvPr/>
          </p:nvSpPr>
          <p:spPr>
            <a:xfrm>
              <a:off x="1687450" y="1268362"/>
              <a:ext cx="1623000" cy="615000"/>
            </a:xfrm>
            <a:prstGeom prst="rect">
              <a:avLst/>
            </a:prstGeom>
            <a:solidFill>
              <a:srgbClr val="E9ED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800">
                  <a:solidFill>
                    <a:schemeClr val="dk2"/>
                  </a:solidFill>
                  <a:latin typeface="Roboto"/>
                  <a:ea typeface="Roboto"/>
                  <a:cs typeface="Roboto"/>
                  <a:sym typeface="Roboto"/>
                </a:rPr>
                <a:t>Install advanced sensors and data collection systems on critical equipment to gather real-time performance data.</a:t>
              </a:r>
              <a:endParaRPr sz="800">
                <a:solidFill>
                  <a:schemeClr val="dk2"/>
                </a:solidFill>
              </a:endParaRPr>
            </a:p>
          </p:txBody>
        </p:sp>
        <p:sp>
          <p:nvSpPr>
            <p:cNvPr id="259" name="Google Shape;259;p25"/>
            <p:cNvSpPr/>
            <p:nvPr/>
          </p:nvSpPr>
          <p:spPr>
            <a:xfrm rot="-1789476">
              <a:off x="2415143" y="2278597"/>
              <a:ext cx="160451" cy="160451"/>
            </a:xfrm>
            <a:prstGeom prst="ellipse">
              <a:avLst/>
            </a:prstGeom>
            <a:solidFill>
              <a:srgbClr val="E9EDEE"/>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 name="Google Shape;260;p25"/>
          <p:cNvGrpSpPr/>
          <p:nvPr/>
        </p:nvGrpSpPr>
        <p:grpSpPr>
          <a:xfrm>
            <a:off x="5759749" y="1295457"/>
            <a:ext cx="1712711" cy="1246754"/>
            <a:chOff x="5770296" y="1221570"/>
            <a:chExt cx="1712711" cy="1246754"/>
          </a:xfrm>
        </p:grpSpPr>
        <p:sp>
          <p:nvSpPr>
            <p:cNvPr id="261" name="Google Shape;261;p25"/>
            <p:cNvSpPr/>
            <p:nvPr/>
          </p:nvSpPr>
          <p:spPr>
            <a:xfrm rot="-1789476">
              <a:off x="6546711" y="2278597"/>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5"/>
            <p:cNvSpPr txBox="1"/>
            <p:nvPr/>
          </p:nvSpPr>
          <p:spPr>
            <a:xfrm>
              <a:off x="5770296" y="1986913"/>
              <a:ext cx="1712700" cy="276000"/>
            </a:xfrm>
            <a:prstGeom prst="rect">
              <a:avLst/>
            </a:prstGeom>
            <a:noFill/>
            <a:ln cap="flat" cmpd="sng" w="9525">
              <a:solidFill>
                <a:srgbClr val="E9EDEE"/>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5E5E5E"/>
                  </a:solidFill>
                  <a:latin typeface="Roboto"/>
                  <a:ea typeface="Roboto"/>
                  <a:cs typeface="Roboto"/>
                  <a:sym typeface="Roboto"/>
                </a:rPr>
                <a:t>Full-Scale Rollout</a:t>
              </a:r>
              <a:endParaRPr b="1" sz="800">
                <a:solidFill>
                  <a:srgbClr val="5E5E5E"/>
                </a:solidFill>
                <a:latin typeface="Roboto"/>
                <a:ea typeface="Roboto"/>
                <a:cs typeface="Roboto"/>
                <a:sym typeface="Roboto"/>
              </a:endParaRPr>
            </a:p>
          </p:txBody>
        </p:sp>
        <p:sp>
          <p:nvSpPr>
            <p:cNvPr id="263" name="Google Shape;263;p25"/>
            <p:cNvSpPr/>
            <p:nvPr/>
          </p:nvSpPr>
          <p:spPr>
            <a:xfrm>
              <a:off x="5770307" y="1221570"/>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64" name="Google Shape;264;p25"/>
            <p:cNvSpPr/>
            <p:nvPr/>
          </p:nvSpPr>
          <p:spPr>
            <a:xfrm rot="10800000">
              <a:off x="6581632" y="1920663"/>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5"/>
            <p:cNvSpPr txBox="1"/>
            <p:nvPr/>
          </p:nvSpPr>
          <p:spPr>
            <a:xfrm>
              <a:off x="5814557" y="1258770"/>
              <a:ext cx="1624200" cy="624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800">
                  <a:solidFill>
                    <a:srgbClr val="5E5E5E"/>
                  </a:solidFill>
                  <a:latin typeface="Roboto"/>
                  <a:ea typeface="Roboto"/>
                  <a:cs typeface="Roboto"/>
                  <a:sym typeface="Roboto"/>
                </a:rPr>
                <a:t>Scale up the system to cover all critical equipment, conduct training for maintenance personnel, and continuously optimize its effectiveness.</a:t>
              </a:r>
              <a:endParaRPr sz="800">
                <a:solidFill>
                  <a:srgbClr val="5E5E5E"/>
                </a:solidFill>
                <a:latin typeface="Roboto"/>
                <a:ea typeface="Roboto"/>
                <a:cs typeface="Roboto"/>
                <a:sym typeface="Roboto"/>
              </a:endParaRPr>
            </a:p>
          </p:txBody>
        </p:sp>
      </p:grpSp>
      <p:grpSp>
        <p:nvGrpSpPr>
          <p:cNvPr id="266" name="Google Shape;266;p25"/>
          <p:cNvGrpSpPr/>
          <p:nvPr/>
        </p:nvGrpSpPr>
        <p:grpSpPr>
          <a:xfrm>
            <a:off x="3702753" y="1295457"/>
            <a:ext cx="1712700" cy="1246754"/>
            <a:chOff x="3692203" y="1221570"/>
            <a:chExt cx="1712700" cy="1246754"/>
          </a:xfrm>
        </p:grpSpPr>
        <p:sp>
          <p:nvSpPr>
            <p:cNvPr id="267" name="Google Shape;267;p25"/>
            <p:cNvSpPr/>
            <p:nvPr/>
          </p:nvSpPr>
          <p:spPr>
            <a:xfrm rot="-1789476">
              <a:off x="4468320" y="2278597"/>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5"/>
            <p:cNvSpPr txBox="1"/>
            <p:nvPr/>
          </p:nvSpPr>
          <p:spPr>
            <a:xfrm>
              <a:off x="3692203" y="1986913"/>
              <a:ext cx="1712700" cy="276000"/>
            </a:xfrm>
            <a:prstGeom prst="rect">
              <a:avLst/>
            </a:prstGeom>
            <a:noFill/>
            <a:ln cap="flat" cmpd="sng" w="9525">
              <a:solidFill>
                <a:srgbClr val="E9EDEE"/>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5E5E5E"/>
                  </a:solidFill>
                  <a:latin typeface="Roboto"/>
                  <a:ea typeface="Roboto"/>
                  <a:cs typeface="Roboto"/>
                  <a:sym typeface="Roboto"/>
                </a:rPr>
                <a:t>Predictive Insights</a:t>
              </a:r>
              <a:endParaRPr b="1" sz="800">
                <a:solidFill>
                  <a:srgbClr val="5E5E5E"/>
                </a:solidFill>
                <a:latin typeface="Roboto"/>
                <a:ea typeface="Roboto"/>
                <a:cs typeface="Roboto"/>
                <a:sym typeface="Roboto"/>
              </a:endParaRPr>
            </a:p>
          </p:txBody>
        </p:sp>
        <p:sp>
          <p:nvSpPr>
            <p:cNvPr id="269" name="Google Shape;269;p25"/>
            <p:cNvSpPr/>
            <p:nvPr/>
          </p:nvSpPr>
          <p:spPr>
            <a:xfrm>
              <a:off x="3692203" y="1221570"/>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70" name="Google Shape;270;p25"/>
            <p:cNvSpPr/>
            <p:nvPr/>
          </p:nvSpPr>
          <p:spPr>
            <a:xfrm rot="10800000">
              <a:off x="4503528" y="1920663"/>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5"/>
            <p:cNvSpPr txBox="1"/>
            <p:nvPr/>
          </p:nvSpPr>
          <p:spPr>
            <a:xfrm>
              <a:off x="3736453" y="1258770"/>
              <a:ext cx="1624200" cy="624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800">
                  <a:solidFill>
                    <a:srgbClr val="5E5E5E"/>
                  </a:solidFill>
                  <a:latin typeface="Roboto"/>
                  <a:ea typeface="Roboto"/>
                  <a:cs typeface="Roboto"/>
                  <a:sym typeface="Roboto"/>
                </a:rPr>
                <a:t>Generate actionable insights and predictions about equipment health to enable proactive maintenance planning.</a:t>
              </a:r>
              <a:endParaRPr sz="800">
                <a:solidFill>
                  <a:srgbClr val="5E5E5E"/>
                </a:solidFill>
              </a:endParaRPr>
            </a:p>
          </p:txBody>
        </p:sp>
      </p:grpSp>
      <p:sp>
        <p:nvSpPr>
          <p:cNvPr id="272" name="Google Shape;272;p25"/>
          <p:cNvSpPr txBox="1"/>
          <p:nvPr/>
        </p:nvSpPr>
        <p:spPr>
          <a:xfrm>
            <a:off x="643625" y="324575"/>
            <a:ext cx="3429000" cy="7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Lato Black"/>
                <a:ea typeface="Lato Black"/>
                <a:cs typeface="Lato Black"/>
                <a:sym typeface="Lato Black"/>
              </a:rPr>
              <a:t>Project  Phases</a:t>
            </a:r>
            <a:endParaRPr sz="3600">
              <a:latin typeface="Lato Black"/>
              <a:ea typeface="Lato Black"/>
              <a:cs typeface="Lato Black"/>
              <a:sym typeface="Lato Black"/>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